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9"/>
  </p:notesMasterIdLst>
  <p:sldIdLst>
    <p:sldId id="256" r:id="rId2"/>
    <p:sldId id="293" r:id="rId3"/>
    <p:sldId id="318" r:id="rId4"/>
    <p:sldId id="301" r:id="rId5"/>
    <p:sldId id="304" r:id="rId6"/>
    <p:sldId id="305" r:id="rId7"/>
    <p:sldId id="296" r:id="rId8"/>
  </p:sldIdLst>
  <p:sldSz cx="12192000" cy="6858000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3007F"/>
    <a:srgbClr val="3CA541"/>
    <a:srgbClr val="00CCFF"/>
    <a:srgbClr val="FF934A"/>
    <a:srgbClr val="C00000"/>
    <a:srgbClr val="8064A2"/>
    <a:srgbClr val="BBACCE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77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-28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10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F1150AD-3535-44CD-9BBA-3437D769E3B4}" type="datetimeFigureOut">
              <a:rPr lang="en-IN"/>
              <a:pPr/>
              <a:t>30-09-2018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110345D-0714-456A-AB58-09C2124528E0}" type="slidenum">
              <a:rPr lang="en-IN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176213"/>
            <a:ext cx="6858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4800" y="3886200"/>
            <a:ext cx="10668000" cy="457200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4801" y="5867400"/>
            <a:ext cx="10706100" cy="4572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8448" y="2590800"/>
            <a:ext cx="10654352" cy="609600"/>
          </a:xfrm>
        </p:spPr>
        <p:txBody>
          <a:bodyPr>
            <a:normAutofit/>
          </a:bodyPr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04800" y="3200400"/>
            <a:ext cx="10654352" cy="609600"/>
          </a:xfrm>
        </p:spPr>
        <p:txBody>
          <a:bodyPr>
            <a:normAutofit/>
          </a:bodyPr>
          <a:lstStyle>
            <a:lvl1pPr marL="0" indent="0">
              <a:buNone/>
              <a:defRPr sz="2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A2D50-C310-4499-A36E-933F1378FBA7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176213"/>
            <a:ext cx="6858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04800" y="2971800"/>
            <a:ext cx="10668000" cy="457200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4800" y="3429000"/>
            <a:ext cx="10668000" cy="457200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4763" y="101600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6175" y="79375"/>
            <a:ext cx="773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6200" y="79375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6400" y="762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400" y="3810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04800" y="1066800"/>
            <a:ext cx="11582400" cy="5181600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100">
                <a:latin typeface="Helvetica Neue"/>
              </a:defRPr>
            </a:lvl1pPr>
            <a:lvl2pPr>
              <a:defRPr sz="1100">
                <a:latin typeface="Helvetica Neue"/>
              </a:defRPr>
            </a:lvl2pPr>
            <a:lvl3pPr>
              <a:defRPr sz="1100">
                <a:latin typeface="Helvetica Neue"/>
              </a:defRPr>
            </a:lvl3pPr>
            <a:lvl4pPr>
              <a:defRPr sz="1100">
                <a:latin typeface="Helvetica Neue"/>
              </a:defRPr>
            </a:lvl4pPr>
            <a:lvl5pPr>
              <a:defRPr sz="1100">
                <a:latin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ide by side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6175" y="79375"/>
            <a:ext cx="773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6200" y="79375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6400" y="762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400" y="3810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6400" y="1143000"/>
            <a:ext cx="5588000" cy="5105400"/>
          </a:xfrm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99200" y="1143000"/>
            <a:ext cx="5486400" cy="5105400"/>
          </a:xfrm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6175" y="79375"/>
            <a:ext cx="773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6200" y="79375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6400" y="762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400" y="3810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6400" y="1143000"/>
            <a:ext cx="5588000" cy="5105400"/>
          </a:xfrm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6400800" y="1143000"/>
            <a:ext cx="5384800" cy="51054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6175" y="79375"/>
            <a:ext cx="773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6200" y="79375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6400" y="762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400" y="3810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6400" y="1143000"/>
            <a:ext cx="4368800" cy="5105400"/>
          </a:xfrm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80000" y="1143000"/>
            <a:ext cx="6705600" cy="51054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6175" y="79375"/>
            <a:ext cx="773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6200" y="79375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6400" y="762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400" y="381000"/>
            <a:ext cx="10769600" cy="304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6400" y="990600"/>
            <a:ext cx="11379200" cy="52578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 sz="700">
                <a:latin typeface="Helvetica Neue Light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176213"/>
            <a:ext cx="6858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3124200"/>
            <a:ext cx="4165600" cy="533400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latin typeface="Helvetica Ne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6458169"/>
            <a:ext cx="11011275" cy="22860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 Neue Light"/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 Neue Light"/>
              </a:defRPr>
            </a:lvl1pPr>
          </a:lstStyle>
          <a:p>
            <a:fld id="{413B99F9-EB55-4161-A2ED-628D5CB00310}" type="slidenum">
              <a:rPr lang="en-IN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691" r:id="rId10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Bold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s://www.google.com.hk/url?sa=i&amp;rct=j&amp;q=&amp;esrc=s&amp;source=images&amp;cd=&amp;cad=rja&amp;uact=8&amp;ved=&amp;url=https://www.pinterest.com/pin/404338872770961097/&amp;psig=AFQjCNEyaIZCEMxVJP0nVrnCO7aINu4Z6Q&amp;ust=1504835114738917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emf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png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9088" y="2590800"/>
            <a:ext cx="10653712" cy="609600"/>
          </a:xfrm>
        </p:spPr>
        <p:txBody>
          <a:bodyPr/>
          <a:lstStyle/>
          <a:p>
            <a:r>
              <a:rPr lang="en-IN" sz="3600" smtClean="0">
                <a:solidFill>
                  <a:srgbClr val="03007F"/>
                </a:solidFill>
                <a:latin typeface="Corbel" pitchFamily="34" charset="0"/>
              </a:rPr>
              <a:t>JioGigaFiber</a:t>
            </a:r>
          </a:p>
        </p:txBody>
      </p:sp>
      <p:sp>
        <p:nvSpPr>
          <p:cNvPr id="1126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50863" y="3208338"/>
            <a:ext cx="10655300" cy="1814512"/>
          </a:xfrm>
        </p:spPr>
        <p:txBody>
          <a:bodyPr/>
          <a:lstStyle/>
          <a:p>
            <a:r>
              <a:rPr lang="en-IN" smtClean="0">
                <a:solidFill>
                  <a:srgbClr val="03007F"/>
                </a:solidFill>
                <a:latin typeface="Corbel" pitchFamily="34" charset="0"/>
              </a:rPr>
              <a:t>FTTH India 2018</a:t>
            </a:r>
          </a:p>
          <a:p>
            <a:r>
              <a:rPr lang="en-IN" smtClean="0">
                <a:solidFill>
                  <a:srgbClr val="03007F"/>
                </a:solidFill>
                <a:latin typeface="Corbel" pitchFamily="34" charset="0"/>
              </a:rPr>
              <a:t>Broadband Framework: Strategic Direction and Implementation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804400" y="1560513"/>
            <a:ext cx="2282825" cy="4378325"/>
          </a:xfrm>
          <a:prstGeom prst="roundRect">
            <a:avLst>
              <a:gd name="adj" fmla="val 888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05813" y="6026150"/>
            <a:ext cx="1398587" cy="647700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76988" y="6042025"/>
            <a:ext cx="1398587" cy="623888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3888" y="6057900"/>
            <a:ext cx="1398587" cy="623888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725" y="1484313"/>
            <a:ext cx="2282825" cy="4378325"/>
          </a:xfrm>
          <a:prstGeom prst="roundRect">
            <a:avLst>
              <a:gd name="adj" fmla="val 888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44750" y="6042025"/>
            <a:ext cx="1398588" cy="623888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43900" y="860425"/>
            <a:ext cx="1398588" cy="622300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96100" y="846138"/>
            <a:ext cx="1398588" cy="623887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0200" y="831850"/>
            <a:ext cx="1398588" cy="623888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40175" y="831850"/>
            <a:ext cx="1398588" cy="623888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00" name="组合 279"/>
          <p:cNvGrpSpPr>
            <a:grpSpLocks/>
          </p:cNvGrpSpPr>
          <p:nvPr/>
        </p:nvGrpSpPr>
        <p:grpSpPr bwMode="auto">
          <a:xfrm>
            <a:off x="2425700" y="1557338"/>
            <a:ext cx="7343775" cy="4422775"/>
            <a:chOff x="2515836" y="1111102"/>
            <a:chExt cx="8770624" cy="5063445"/>
          </a:xfrm>
        </p:grpSpPr>
        <p:pic>
          <p:nvPicPr>
            <p:cNvPr id="14" name="图片 55"/>
            <p:cNvPicPr preferRelativeResize="0">
              <a:picLocks/>
            </p:cNvPicPr>
            <p:nvPr/>
          </p:nvPicPr>
          <p:blipFill rotWithShape="1"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/>
            </a:blip>
            <a:srcRect r="18356"/>
            <a:stretch/>
          </p:blipFill>
          <p:spPr>
            <a:xfrm>
              <a:off x="2518612" y="1134547"/>
              <a:ext cx="8748000" cy="5040000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15" name="直接连接符 57"/>
            <p:cNvCxnSpPr/>
            <p:nvPr/>
          </p:nvCxnSpPr>
          <p:spPr>
            <a:xfrm>
              <a:off x="4536909" y="3426547"/>
              <a:ext cx="240785" cy="368944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58"/>
            <p:cNvCxnSpPr/>
            <p:nvPr/>
          </p:nvCxnSpPr>
          <p:spPr>
            <a:xfrm>
              <a:off x="4910410" y="3348395"/>
              <a:ext cx="288183" cy="354405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61"/>
            <p:cNvCxnSpPr/>
            <p:nvPr/>
          </p:nvCxnSpPr>
          <p:spPr>
            <a:xfrm>
              <a:off x="4737879" y="3899086"/>
              <a:ext cx="233201" cy="350769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62"/>
            <p:cNvCxnSpPr/>
            <p:nvPr/>
          </p:nvCxnSpPr>
          <p:spPr>
            <a:xfrm>
              <a:off x="5168258" y="3795491"/>
              <a:ext cx="221825" cy="345317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64"/>
            <p:cNvCxnSpPr/>
            <p:nvPr/>
          </p:nvCxnSpPr>
          <p:spPr>
            <a:xfrm>
              <a:off x="4256310" y="3077594"/>
              <a:ext cx="155467" cy="254444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67"/>
            <p:cNvCxnSpPr/>
            <p:nvPr/>
          </p:nvCxnSpPr>
          <p:spPr>
            <a:xfrm flipV="1">
              <a:off x="3769054" y="3264792"/>
              <a:ext cx="1514856" cy="34895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72"/>
            <p:cNvCxnSpPr/>
            <p:nvPr/>
          </p:nvCxnSpPr>
          <p:spPr>
            <a:xfrm flipV="1">
              <a:off x="3875226" y="3593753"/>
              <a:ext cx="1717723" cy="44891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74"/>
            <p:cNvCxnSpPr/>
            <p:nvPr/>
          </p:nvCxnSpPr>
          <p:spPr>
            <a:xfrm flipV="1">
              <a:off x="3945376" y="3675538"/>
              <a:ext cx="1713931" cy="44527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76"/>
            <p:cNvCxnSpPr/>
            <p:nvPr/>
          </p:nvCxnSpPr>
          <p:spPr>
            <a:xfrm flipV="1">
              <a:off x="4182369" y="3848198"/>
              <a:ext cx="2343383" cy="665191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9"/>
            <p:cNvCxnSpPr/>
            <p:nvPr/>
          </p:nvCxnSpPr>
          <p:spPr>
            <a:xfrm flipV="1">
              <a:off x="4517950" y="4208055"/>
              <a:ext cx="2574688" cy="78877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83"/>
            <p:cNvCxnSpPr/>
            <p:nvPr/>
          </p:nvCxnSpPr>
          <p:spPr>
            <a:xfrm>
              <a:off x="5139819" y="4217141"/>
              <a:ext cx="343166" cy="477993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84"/>
            <p:cNvCxnSpPr/>
            <p:nvPr/>
          </p:nvCxnSpPr>
          <p:spPr>
            <a:xfrm>
              <a:off x="5577782" y="4115364"/>
              <a:ext cx="354540" cy="47435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85"/>
            <p:cNvCxnSpPr/>
            <p:nvPr/>
          </p:nvCxnSpPr>
          <p:spPr>
            <a:xfrm>
              <a:off x="5981617" y="3986325"/>
              <a:ext cx="417107" cy="44891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89"/>
            <p:cNvCxnSpPr/>
            <p:nvPr/>
          </p:nvCxnSpPr>
          <p:spPr>
            <a:xfrm>
              <a:off x="5164466" y="3155745"/>
              <a:ext cx="767856" cy="845120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92"/>
            <p:cNvCxnSpPr/>
            <p:nvPr/>
          </p:nvCxnSpPr>
          <p:spPr>
            <a:xfrm>
              <a:off x="4134970" y="2334252"/>
              <a:ext cx="2961460" cy="187380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96"/>
            <p:cNvCxnSpPr>
              <a:endCxn id="71" idx="1"/>
            </p:cNvCxnSpPr>
            <p:nvPr/>
          </p:nvCxnSpPr>
          <p:spPr>
            <a:xfrm>
              <a:off x="4261998" y="2334252"/>
              <a:ext cx="4324641" cy="255716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98"/>
            <p:cNvCxnSpPr/>
            <p:nvPr/>
          </p:nvCxnSpPr>
          <p:spPr>
            <a:xfrm>
              <a:off x="5225137" y="4947761"/>
              <a:ext cx="815255" cy="837850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00"/>
            <p:cNvCxnSpPr/>
            <p:nvPr/>
          </p:nvCxnSpPr>
          <p:spPr>
            <a:xfrm>
              <a:off x="5843213" y="4795094"/>
              <a:ext cx="1002952" cy="905095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02"/>
            <p:cNvCxnSpPr/>
            <p:nvPr/>
          </p:nvCxnSpPr>
          <p:spPr>
            <a:xfrm>
              <a:off x="4157721" y="3537411"/>
              <a:ext cx="238889" cy="367127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03"/>
            <p:cNvCxnSpPr/>
            <p:nvPr/>
          </p:nvCxnSpPr>
          <p:spPr>
            <a:xfrm>
              <a:off x="4021213" y="3564674"/>
              <a:ext cx="240785" cy="368944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04"/>
            <p:cNvCxnSpPr/>
            <p:nvPr/>
          </p:nvCxnSpPr>
          <p:spPr>
            <a:xfrm flipV="1">
              <a:off x="3769054" y="3112125"/>
              <a:ext cx="1554672" cy="383485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06"/>
            <p:cNvCxnSpPr/>
            <p:nvPr/>
          </p:nvCxnSpPr>
          <p:spPr>
            <a:xfrm>
              <a:off x="3499830" y="2575975"/>
              <a:ext cx="377292" cy="1477595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12"/>
            <p:cNvCxnSpPr/>
            <p:nvPr/>
          </p:nvCxnSpPr>
          <p:spPr>
            <a:xfrm>
              <a:off x="3873330" y="4048118"/>
              <a:ext cx="644620" cy="966889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118"/>
            <p:cNvCxnSpPr/>
            <p:nvPr/>
          </p:nvCxnSpPr>
          <p:spPr>
            <a:xfrm flipV="1">
              <a:off x="3532060" y="2575975"/>
              <a:ext cx="663579" cy="10904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124"/>
            <p:cNvCxnSpPr/>
            <p:nvPr/>
          </p:nvCxnSpPr>
          <p:spPr>
            <a:xfrm>
              <a:off x="3310236" y="2630499"/>
              <a:ext cx="147883" cy="111773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127"/>
            <p:cNvCxnSpPr/>
            <p:nvPr/>
          </p:nvCxnSpPr>
          <p:spPr>
            <a:xfrm flipV="1">
              <a:off x="2517733" y="2715919"/>
              <a:ext cx="798191" cy="10177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130"/>
            <p:cNvCxnSpPr/>
            <p:nvPr/>
          </p:nvCxnSpPr>
          <p:spPr>
            <a:xfrm flipV="1">
              <a:off x="2515836" y="2663213"/>
              <a:ext cx="790608" cy="96325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35"/>
            <p:cNvCxnSpPr/>
            <p:nvPr/>
          </p:nvCxnSpPr>
          <p:spPr>
            <a:xfrm flipV="1">
              <a:off x="2517733" y="3593753"/>
              <a:ext cx="919531" cy="20173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139"/>
            <p:cNvCxnSpPr/>
            <p:nvPr/>
          </p:nvCxnSpPr>
          <p:spPr>
            <a:xfrm flipV="1">
              <a:off x="2521524" y="3702801"/>
              <a:ext cx="927115" cy="192651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141"/>
            <p:cNvCxnSpPr/>
            <p:nvPr/>
          </p:nvCxnSpPr>
          <p:spPr>
            <a:xfrm>
              <a:off x="3456223" y="3748237"/>
              <a:ext cx="343166" cy="78877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143"/>
            <p:cNvCxnSpPr/>
            <p:nvPr/>
          </p:nvCxnSpPr>
          <p:spPr>
            <a:xfrm>
              <a:off x="3789908" y="4520658"/>
              <a:ext cx="697706" cy="89964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145"/>
            <p:cNvCxnSpPr/>
            <p:nvPr/>
          </p:nvCxnSpPr>
          <p:spPr>
            <a:xfrm>
              <a:off x="4480031" y="5405761"/>
              <a:ext cx="718562" cy="761517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147"/>
            <p:cNvCxnSpPr/>
            <p:nvPr/>
          </p:nvCxnSpPr>
          <p:spPr>
            <a:xfrm>
              <a:off x="4514158" y="5007737"/>
              <a:ext cx="1384037" cy="1119556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49"/>
            <p:cNvCxnSpPr/>
            <p:nvPr/>
          </p:nvCxnSpPr>
          <p:spPr>
            <a:xfrm flipV="1">
              <a:off x="5826149" y="4996833"/>
              <a:ext cx="2493163" cy="116499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154"/>
            <p:cNvCxnSpPr/>
            <p:nvPr/>
          </p:nvCxnSpPr>
          <p:spPr>
            <a:xfrm>
              <a:off x="6080205" y="4695134"/>
              <a:ext cx="1006745" cy="894191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160"/>
            <p:cNvCxnSpPr/>
            <p:nvPr/>
          </p:nvCxnSpPr>
          <p:spPr>
            <a:xfrm>
              <a:off x="7073679" y="4322554"/>
              <a:ext cx="301455" cy="29988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163"/>
            <p:cNvCxnSpPr/>
            <p:nvPr/>
          </p:nvCxnSpPr>
          <p:spPr>
            <a:xfrm>
              <a:off x="7502161" y="4706039"/>
              <a:ext cx="147883" cy="114499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165"/>
            <p:cNvCxnSpPr/>
            <p:nvPr/>
          </p:nvCxnSpPr>
          <p:spPr>
            <a:xfrm>
              <a:off x="7769490" y="4913229"/>
              <a:ext cx="225616" cy="207190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169"/>
            <p:cNvCxnSpPr/>
            <p:nvPr/>
          </p:nvCxnSpPr>
          <p:spPr>
            <a:xfrm flipV="1">
              <a:off x="5151194" y="4929586"/>
              <a:ext cx="180115" cy="4907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171"/>
            <p:cNvCxnSpPr/>
            <p:nvPr/>
          </p:nvCxnSpPr>
          <p:spPr>
            <a:xfrm flipV="1">
              <a:off x="5843213" y="4658785"/>
              <a:ext cx="373500" cy="12722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176"/>
            <p:cNvCxnSpPr/>
            <p:nvPr/>
          </p:nvCxnSpPr>
          <p:spPr>
            <a:xfrm flipV="1">
              <a:off x="6463186" y="4322554"/>
              <a:ext cx="623765" cy="207190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179"/>
            <p:cNvCxnSpPr/>
            <p:nvPr/>
          </p:nvCxnSpPr>
          <p:spPr>
            <a:xfrm flipV="1">
              <a:off x="4637395" y="5036817"/>
              <a:ext cx="244576" cy="7269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189"/>
            <p:cNvCxnSpPr/>
            <p:nvPr/>
          </p:nvCxnSpPr>
          <p:spPr>
            <a:xfrm flipV="1">
              <a:off x="3670465" y="2310626"/>
              <a:ext cx="875925" cy="49071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193"/>
            <p:cNvCxnSpPr/>
            <p:nvPr/>
          </p:nvCxnSpPr>
          <p:spPr>
            <a:xfrm flipV="1">
              <a:off x="3585147" y="2723189"/>
              <a:ext cx="923324" cy="203556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95"/>
            <p:cNvCxnSpPr/>
            <p:nvPr/>
          </p:nvCxnSpPr>
          <p:spPr>
            <a:xfrm>
              <a:off x="4434528" y="2657760"/>
              <a:ext cx="430379" cy="563413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198"/>
            <p:cNvCxnSpPr/>
            <p:nvPr/>
          </p:nvCxnSpPr>
          <p:spPr>
            <a:xfrm flipV="1">
              <a:off x="3668568" y="2981268"/>
              <a:ext cx="1029497" cy="230818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任意多边形 200"/>
            <p:cNvSpPr/>
            <p:nvPr/>
          </p:nvSpPr>
          <p:spPr>
            <a:xfrm>
              <a:off x="3291277" y="1903515"/>
              <a:ext cx="2732051" cy="737889"/>
            </a:xfrm>
            <a:custGeom>
              <a:avLst/>
              <a:gdLst>
                <a:gd name="connsiteX0" fmla="*/ 0 w 2732567"/>
                <a:gd name="connsiteY0" fmla="*/ 738963 h 738963"/>
                <a:gd name="connsiteX1" fmla="*/ 127590 w 2732567"/>
                <a:gd name="connsiteY1" fmla="*/ 526312 h 738963"/>
                <a:gd name="connsiteX2" fmla="*/ 127590 w 2732567"/>
                <a:gd name="connsiteY2" fmla="*/ 526312 h 738963"/>
                <a:gd name="connsiteX3" fmla="*/ 531628 w 2732567"/>
                <a:gd name="connsiteY3" fmla="*/ 297712 h 738963"/>
                <a:gd name="connsiteX4" fmla="*/ 531628 w 2732567"/>
                <a:gd name="connsiteY4" fmla="*/ 297712 h 738963"/>
                <a:gd name="connsiteX5" fmla="*/ 1004776 w 2732567"/>
                <a:gd name="connsiteY5" fmla="*/ 138223 h 738963"/>
                <a:gd name="connsiteX6" fmla="*/ 1004776 w 2732567"/>
                <a:gd name="connsiteY6" fmla="*/ 138223 h 738963"/>
                <a:gd name="connsiteX7" fmla="*/ 1600200 w 2732567"/>
                <a:gd name="connsiteY7" fmla="*/ 15949 h 738963"/>
                <a:gd name="connsiteX8" fmla="*/ 1600200 w 2732567"/>
                <a:gd name="connsiteY8" fmla="*/ 15949 h 738963"/>
                <a:gd name="connsiteX9" fmla="*/ 2594344 w 2732567"/>
                <a:gd name="connsiteY9" fmla="*/ 5316 h 738963"/>
                <a:gd name="connsiteX10" fmla="*/ 2594344 w 2732567"/>
                <a:gd name="connsiteY10" fmla="*/ 5316 h 738963"/>
                <a:gd name="connsiteX11" fmla="*/ 2732567 w 2732567"/>
                <a:gd name="connsiteY11" fmla="*/ 0 h 738963"/>
                <a:gd name="connsiteX12" fmla="*/ 2732567 w 2732567"/>
                <a:gd name="connsiteY12" fmla="*/ 0 h 73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2567" h="738963">
                  <a:moveTo>
                    <a:pt x="0" y="738963"/>
                  </a:moveTo>
                  <a:lnTo>
                    <a:pt x="127590" y="526312"/>
                  </a:lnTo>
                  <a:lnTo>
                    <a:pt x="127590" y="526312"/>
                  </a:lnTo>
                  <a:lnTo>
                    <a:pt x="531628" y="297712"/>
                  </a:lnTo>
                  <a:lnTo>
                    <a:pt x="531628" y="297712"/>
                  </a:lnTo>
                  <a:lnTo>
                    <a:pt x="1004776" y="138223"/>
                  </a:lnTo>
                  <a:lnTo>
                    <a:pt x="1004776" y="138223"/>
                  </a:lnTo>
                  <a:lnTo>
                    <a:pt x="1600200" y="15949"/>
                  </a:lnTo>
                  <a:lnTo>
                    <a:pt x="1600200" y="15949"/>
                  </a:lnTo>
                  <a:lnTo>
                    <a:pt x="2594344" y="5316"/>
                  </a:lnTo>
                  <a:lnTo>
                    <a:pt x="2594344" y="5316"/>
                  </a:lnTo>
                  <a:lnTo>
                    <a:pt x="2732567" y="0"/>
                  </a:lnTo>
                  <a:lnTo>
                    <a:pt x="2732567" y="0"/>
                  </a:lnTo>
                </a:path>
              </a:pathLst>
            </a:custGeom>
            <a:noFill/>
            <a:ln w="127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任意多边形 202"/>
            <p:cNvSpPr/>
            <p:nvPr/>
          </p:nvSpPr>
          <p:spPr>
            <a:xfrm>
              <a:off x="3503622" y="1925324"/>
              <a:ext cx="2525394" cy="674277"/>
            </a:xfrm>
            <a:custGeom>
              <a:avLst/>
              <a:gdLst>
                <a:gd name="connsiteX0" fmla="*/ 0 w 2525232"/>
                <a:gd name="connsiteY0" fmla="*/ 675167 h 675167"/>
                <a:gd name="connsiteX1" fmla="*/ 180753 w 2525232"/>
                <a:gd name="connsiteY1" fmla="*/ 435935 h 675167"/>
                <a:gd name="connsiteX2" fmla="*/ 180753 w 2525232"/>
                <a:gd name="connsiteY2" fmla="*/ 435935 h 675167"/>
                <a:gd name="connsiteX3" fmla="*/ 515679 w 2525232"/>
                <a:gd name="connsiteY3" fmla="*/ 297712 h 675167"/>
                <a:gd name="connsiteX4" fmla="*/ 515679 w 2525232"/>
                <a:gd name="connsiteY4" fmla="*/ 297712 h 675167"/>
                <a:gd name="connsiteX5" fmla="*/ 887819 w 2525232"/>
                <a:gd name="connsiteY5" fmla="*/ 180754 h 675167"/>
                <a:gd name="connsiteX6" fmla="*/ 887819 w 2525232"/>
                <a:gd name="connsiteY6" fmla="*/ 180754 h 675167"/>
                <a:gd name="connsiteX7" fmla="*/ 1212112 w 2525232"/>
                <a:gd name="connsiteY7" fmla="*/ 90377 h 675167"/>
                <a:gd name="connsiteX8" fmla="*/ 1212112 w 2525232"/>
                <a:gd name="connsiteY8" fmla="*/ 90377 h 675167"/>
                <a:gd name="connsiteX9" fmla="*/ 1531088 w 2525232"/>
                <a:gd name="connsiteY9" fmla="*/ 31898 h 675167"/>
                <a:gd name="connsiteX10" fmla="*/ 1531088 w 2525232"/>
                <a:gd name="connsiteY10" fmla="*/ 37214 h 675167"/>
                <a:gd name="connsiteX11" fmla="*/ 2009553 w 2525232"/>
                <a:gd name="connsiteY11" fmla="*/ 15949 h 675167"/>
                <a:gd name="connsiteX12" fmla="*/ 2009553 w 2525232"/>
                <a:gd name="connsiteY12" fmla="*/ 15949 h 675167"/>
                <a:gd name="connsiteX13" fmla="*/ 2525232 w 2525232"/>
                <a:gd name="connsiteY13" fmla="*/ 21265 h 675167"/>
                <a:gd name="connsiteX14" fmla="*/ 2525232 w 2525232"/>
                <a:gd name="connsiteY14" fmla="*/ 21265 h 675167"/>
                <a:gd name="connsiteX15" fmla="*/ 2519916 w 2525232"/>
                <a:gd name="connsiteY15" fmla="*/ 0 h 675167"/>
                <a:gd name="connsiteX16" fmla="*/ 2509284 w 2525232"/>
                <a:gd name="connsiteY16" fmla="*/ 21265 h 67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25232" h="675167">
                  <a:moveTo>
                    <a:pt x="0" y="675167"/>
                  </a:moveTo>
                  <a:lnTo>
                    <a:pt x="180753" y="435935"/>
                  </a:lnTo>
                  <a:lnTo>
                    <a:pt x="180753" y="435935"/>
                  </a:lnTo>
                  <a:lnTo>
                    <a:pt x="515679" y="297712"/>
                  </a:lnTo>
                  <a:lnTo>
                    <a:pt x="515679" y="297712"/>
                  </a:lnTo>
                  <a:lnTo>
                    <a:pt x="887819" y="180754"/>
                  </a:lnTo>
                  <a:lnTo>
                    <a:pt x="887819" y="180754"/>
                  </a:lnTo>
                  <a:lnTo>
                    <a:pt x="1212112" y="90377"/>
                  </a:lnTo>
                  <a:lnTo>
                    <a:pt x="1212112" y="90377"/>
                  </a:lnTo>
                  <a:lnTo>
                    <a:pt x="1531088" y="31898"/>
                  </a:lnTo>
                  <a:cubicBezTo>
                    <a:pt x="1584251" y="23038"/>
                    <a:pt x="1451344" y="39872"/>
                    <a:pt x="1531088" y="37214"/>
                  </a:cubicBezTo>
                  <a:cubicBezTo>
                    <a:pt x="1610832" y="34556"/>
                    <a:pt x="2009553" y="15949"/>
                    <a:pt x="2009553" y="15949"/>
                  </a:cubicBezTo>
                  <a:lnTo>
                    <a:pt x="2009553" y="15949"/>
                  </a:lnTo>
                  <a:lnTo>
                    <a:pt x="2525232" y="21265"/>
                  </a:lnTo>
                  <a:lnTo>
                    <a:pt x="2525232" y="21265"/>
                  </a:lnTo>
                  <a:cubicBezTo>
                    <a:pt x="2524346" y="17721"/>
                    <a:pt x="2522574" y="0"/>
                    <a:pt x="2519916" y="0"/>
                  </a:cubicBezTo>
                  <a:cubicBezTo>
                    <a:pt x="2517258" y="0"/>
                    <a:pt x="2513271" y="10632"/>
                    <a:pt x="2509284" y="21265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任意多边形 204"/>
            <p:cNvSpPr/>
            <p:nvPr/>
          </p:nvSpPr>
          <p:spPr>
            <a:xfrm>
              <a:off x="5092421" y="2254284"/>
              <a:ext cx="2515913" cy="143580"/>
            </a:xfrm>
            <a:custGeom>
              <a:avLst/>
              <a:gdLst>
                <a:gd name="connsiteX0" fmla="*/ 0 w 2514600"/>
                <a:gd name="connsiteY0" fmla="*/ 116958 h 143540"/>
                <a:gd name="connsiteX1" fmla="*/ 446568 w 2514600"/>
                <a:gd name="connsiteY1" fmla="*/ 37214 h 143540"/>
                <a:gd name="connsiteX2" fmla="*/ 839972 w 2514600"/>
                <a:gd name="connsiteY2" fmla="*/ 0 h 143540"/>
                <a:gd name="connsiteX3" fmla="*/ 1483242 w 2514600"/>
                <a:gd name="connsiteY3" fmla="*/ 10633 h 143540"/>
                <a:gd name="connsiteX4" fmla="*/ 1483242 w 2514600"/>
                <a:gd name="connsiteY4" fmla="*/ 10633 h 143540"/>
                <a:gd name="connsiteX5" fmla="*/ 1871331 w 2514600"/>
                <a:gd name="connsiteY5" fmla="*/ 31898 h 143540"/>
                <a:gd name="connsiteX6" fmla="*/ 2083982 w 2514600"/>
                <a:gd name="connsiteY6" fmla="*/ 47847 h 143540"/>
                <a:gd name="connsiteX7" fmla="*/ 2514600 w 2514600"/>
                <a:gd name="connsiteY7" fmla="*/ 143540 h 143540"/>
                <a:gd name="connsiteX8" fmla="*/ 2514600 w 2514600"/>
                <a:gd name="connsiteY8" fmla="*/ 143540 h 1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43540">
                  <a:moveTo>
                    <a:pt x="0" y="116958"/>
                  </a:moveTo>
                  <a:cubicBezTo>
                    <a:pt x="153286" y="86832"/>
                    <a:pt x="306573" y="56707"/>
                    <a:pt x="446568" y="37214"/>
                  </a:cubicBezTo>
                  <a:cubicBezTo>
                    <a:pt x="586563" y="17721"/>
                    <a:pt x="839972" y="0"/>
                    <a:pt x="839972" y="0"/>
                  </a:cubicBezTo>
                  <a:lnTo>
                    <a:pt x="1483242" y="10633"/>
                  </a:lnTo>
                  <a:lnTo>
                    <a:pt x="1483242" y="10633"/>
                  </a:lnTo>
                  <a:lnTo>
                    <a:pt x="1871331" y="31898"/>
                  </a:lnTo>
                  <a:cubicBezTo>
                    <a:pt x="1971454" y="38100"/>
                    <a:pt x="1976770" y="29240"/>
                    <a:pt x="2083982" y="47847"/>
                  </a:cubicBezTo>
                  <a:cubicBezTo>
                    <a:pt x="2191194" y="66454"/>
                    <a:pt x="2514600" y="143540"/>
                    <a:pt x="2514600" y="143540"/>
                  </a:cubicBezTo>
                  <a:lnTo>
                    <a:pt x="2514600" y="14354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任意多边形 209"/>
            <p:cNvSpPr/>
            <p:nvPr/>
          </p:nvSpPr>
          <p:spPr>
            <a:xfrm>
              <a:off x="5938010" y="1945316"/>
              <a:ext cx="85317" cy="292612"/>
            </a:xfrm>
            <a:custGeom>
              <a:avLst/>
              <a:gdLst>
                <a:gd name="connsiteX0" fmla="*/ 85060 w 85060"/>
                <a:gd name="connsiteY0" fmla="*/ 0 h 292395"/>
                <a:gd name="connsiteX1" fmla="*/ 15949 w 85060"/>
                <a:gd name="connsiteY1" fmla="*/ 132907 h 292395"/>
                <a:gd name="connsiteX2" fmla="*/ 15949 w 85060"/>
                <a:gd name="connsiteY2" fmla="*/ 132907 h 292395"/>
                <a:gd name="connsiteX3" fmla="*/ 0 w 85060"/>
                <a:gd name="connsiteY3" fmla="*/ 292395 h 292395"/>
                <a:gd name="connsiteX4" fmla="*/ 0 w 85060"/>
                <a:gd name="connsiteY4" fmla="*/ 292395 h 29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0" h="292395">
                  <a:moveTo>
                    <a:pt x="85060" y="0"/>
                  </a:moveTo>
                  <a:lnTo>
                    <a:pt x="15949" y="132907"/>
                  </a:lnTo>
                  <a:lnTo>
                    <a:pt x="15949" y="132907"/>
                  </a:lnTo>
                  <a:lnTo>
                    <a:pt x="0" y="292395"/>
                  </a:lnTo>
                  <a:lnTo>
                    <a:pt x="0" y="292395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任意多边形 210"/>
            <p:cNvSpPr/>
            <p:nvPr/>
          </p:nvSpPr>
          <p:spPr>
            <a:xfrm>
              <a:off x="6101061" y="1965308"/>
              <a:ext cx="235097" cy="278071"/>
            </a:xfrm>
            <a:custGeom>
              <a:avLst/>
              <a:gdLst>
                <a:gd name="connsiteX0" fmla="*/ 34836 w 236855"/>
                <a:gd name="connsiteY0" fmla="*/ 278074 h 278074"/>
                <a:gd name="connsiteX1" fmla="*/ 2938 w 236855"/>
                <a:gd name="connsiteY1" fmla="*/ 235544 h 278074"/>
                <a:gd name="connsiteX2" fmla="*/ 18887 w 236855"/>
                <a:gd name="connsiteY2" fmla="*/ 65423 h 278074"/>
                <a:gd name="connsiteX3" fmla="*/ 157110 w 236855"/>
                <a:gd name="connsiteY3" fmla="*/ 1627 h 278074"/>
                <a:gd name="connsiteX4" fmla="*/ 236855 w 236855"/>
                <a:gd name="connsiteY4" fmla="*/ 17576 h 278074"/>
                <a:gd name="connsiteX5" fmla="*/ 236855 w 236855"/>
                <a:gd name="connsiteY5" fmla="*/ 17576 h 27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855" h="278074">
                  <a:moveTo>
                    <a:pt x="34836" y="278074"/>
                  </a:moveTo>
                  <a:cubicBezTo>
                    <a:pt x="20216" y="274530"/>
                    <a:pt x="5596" y="270986"/>
                    <a:pt x="2938" y="235544"/>
                  </a:cubicBezTo>
                  <a:cubicBezTo>
                    <a:pt x="280" y="200102"/>
                    <a:pt x="-6808" y="104409"/>
                    <a:pt x="18887" y="65423"/>
                  </a:cubicBezTo>
                  <a:cubicBezTo>
                    <a:pt x="44582" y="26437"/>
                    <a:pt x="120782" y="9601"/>
                    <a:pt x="157110" y="1627"/>
                  </a:cubicBezTo>
                  <a:cubicBezTo>
                    <a:pt x="193438" y="-6347"/>
                    <a:pt x="236855" y="17576"/>
                    <a:pt x="236855" y="17576"/>
                  </a:cubicBezTo>
                  <a:lnTo>
                    <a:pt x="236855" y="17576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66" name="直接连接符 212"/>
            <p:cNvCxnSpPr/>
            <p:nvPr/>
          </p:nvCxnSpPr>
          <p:spPr>
            <a:xfrm>
              <a:off x="6011952" y="1914420"/>
              <a:ext cx="362125" cy="19991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任意多边形 215"/>
            <p:cNvSpPr/>
            <p:nvPr/>
          </p:nvSpPr>
          <p:spPr>
            <a:xfrm>
              <a:off x="7251897" y="2834055"/>
              <a:ext cx="1306304" cy="1295849"/>
            </a:xfrm>
            <a:custGeom>
              <a:avLst/>
              <a:gdLst>
                <a:gd name="connsiteX0" fmla="*/ 1057939 w 1306646"/>
                <a:gd name="connsiteY0" fmla="*/ 0 h 1297172"/>
                <a:gd name="connsiteX1" fmla="*/ 1206795 w 1306646"/>
                <a:gd name="connsiteY1" fmla="*/ 154172 h 1297172"/>
                <a:gd name="connsiteX2" fmla="*/ 1206795 w 1306646"/>
                <a:gd name="connsiteY2" fmla="*/ 154172 h 1297172"/>
                <a:gd name="connsiteX3" fmla="*/ 1302488 w 1306646"/>
                <a:gd name="connsiteY3" fmla="*/ 382772 h 1297172"/>
                <a:gd name="connsiteX4" fmla="*/ 1302488 w 1306646"/>
                <a:gd name="connsiteY4" fmla="*/ 382772 h 1297172"/>
                <a:gd name="connsiteX5" fmla="*/ 1291855 w 1306646"/>
                <a:gd name="connsiteY5" fmla="*/ 489097 h 1297172"/>
                <a:gd name="connsiteX6" fmla="*/ 1143000 w 1306646"/>
                <a:gd name="connsiteY6" fmla="*/ 749595 h 1297172"/>
                <a:gd name="connsiteX7" fmla="*/ 1143000 w 1306646"/>
                <a:gd name="connsiteY7" fmla="*/ 749595 h 1297172"/>
                <a:gd name="connsiteX8" fmla="*/ 1026042 w 1306646"/>
                <a:gd name="connsiteY8" fmla="*/ 855921 h 1297172"/>
                <a:gd name="connsiteX9" fmla="*/ 808074 w 1306646"/>
                <a:gd name="connsiteY9" fmla="*/ 962246 h 1297172"/>
                <a:gd name="connsiteX10" fmla="*/ 584790 w 1306646"/>
                <a:gd name="connsiteY10" fmla="*/ 1079204 h 1297172"/>
                <a:gd name="connsiteX11" fmla="*/ 0 w 1306646"/>
                <a:gd name="connsiteY11" fmla="*/ 1297172 h 1297172"/>
                <a:gd name="connsiteX12" fmla="*/ 0 w 1306646"/>
                <a:gd name="connsiteY12" fmla="*/ 1297172 h 12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646" h="1297172">
                  <a:moveTo>
                    <a:pt x="1057939" y="0"/>
                  </a:moveTo>
                  <a:lnTo>
                    <a:pt x="1206795" y="154172"/>
                  </a:lnTo>
                  <a:lnTo>
                    <a:pt x="1206795" y="154172"/>
                  </a:lnTo>
                  <a:lnTo>
                    <a:pt x="1302488" y="382772"/>
                  </a:lnTo>
                  <a:lnTo>
                    <a:pt x="1302488" y="382772"/>
                  </a:lnTo>
                  <a:cubicBezTo>
                    <a:pt x="1300716" y="400493"/>
                    <a:pt x="1318436" y="427960"/>
                    <a:pt x="1291855" y="489097"/>
                  </a:cubicBezTo>
                  <a:cubicBezTo>
                    <a:pt x="1265274" y="550234"/>
                    <a:pt x="1143000" y="749595"/>
                    <a:pt x="1143000" y="749595"/>
                  </a:cubicBezTo>
                  <a:lnTo>
                    <a:pt x="1143000" y="749595"/>
                  </a:lnTo>
                  <a:cubicBezTo>
                    <a:pt x="1123507" y="767316"/>
                    <a:pt x="1081863" y="820479"/>
                    <a:pt x="1026042" y="855921"/>
                  </a:cubicBezTo>
                  <a:cubicBezTo>
                    <a:pt x="970221" y="891363"/>
                    <a:pt x="881616" y="925032"/>
                    <a:pt x="808074" y="962246"/>
                  </a:cubicBezTo>
                  <a:cubicBezTo>
                    <a:pt x="734532" y="999460"/>
                    <a:pt x="719469" y="1023383"/>
                    <a:pt x="584790" y="1079204"/>
                  </a:cubicBezTo>
                  <a:cubicBezTo>
                    <a:pt x="450111" y="1135025"/>
                    <a:pt x="0" y="1297172"/>
                    <a:pt x="0" y="1297172"/>
                  </a:cubicBezTo>
                  <a:lnTo>
                    <a:pt x="0" y="1297172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任意多边形 216"/>
            <p:cNvSpPr/>
            <p:nvPr/>
          </p:nvSpPr>
          <p:spPr>
            <a:xfrm>
              <a:off x="8006482" y="2546896"/>
              <a:ext cx="781128" cy="1270404"/>
            </a:xfrm>
            <a:custGeom>
              <a:avLst/>
              <a:gdLst>
                <a:gd name="connsiteX0" fmla="*/ 0 w 780716"/>
                <a:gd name="connsiteY0" fmla="*/ 0 h 1270590"/>
                <a:gd name="connsiteX1" fmla="*/ 265814 w 780716"/>
                <a:gd name="connsiteY1" fmla="*/ 90376 h 1270590"/>
                <a:gd name="connsiteX2" fmla="*/ 265814 w 780716"/>
                <a:gd name="connsiteY2" fmla="*/ 90376 h 1270590"/>
                <a:gd name="connsiteX3" fmla="*/ 446568 w 780716"/>
                <a:gd name="connsiteY3" fmla="*/ 207335 h 1270590"/>
                <a:gd name="connsiteX4" fmla="*/ 637954 w 780716"/>
                <a:gd name="connsiteY4" fmla="*/ 446567 h 1270590"/>
                <a:gd name="connsiteX5" fmla="*/ 770861 w 780716"/>
                <a:gd name="connsiteY5" fmla="*/ 701749 h 1270590"/>
                <a:gd name="connsiteX6" fmla="*/ 760228 w 780716"/>
                <a:gd name="connsiteY6" fmla="*/ 765544 h 1270590"/>
                <a:gd name="connsiteX7" fmla="*/ 675168 w 780716"/>
                <a:gd name="connsiteY7" fmla="*/ 919716 h 1270590"/>
                <a:gd name="connsiteX8" fmla="*/ 547577 w 780716"/>
                <a:gd name="connsiteY8" fmla="*/ 1095153 h 1270590"/>
                <a:gd name="connsiteX9" fmla="*/ 366824 w 780716"/>
                <a:gd name="connsiteY9" fmla="*/ 1270590 h 1270590"/>
                <a:gd name="connsiteX10" fmla="*/ 366824 w 780716"/>
                <a:gd name="connsiteY10" fmla="*/ 1270590 h 127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716" h="1270590">
                  <a:moveTo>
                    <a:pt x="0" y="0"/>
                  </a:moveTo>
                  <a:lnTo>
                    <a:pt x="265814" y="90376"/>
                  </a:lnTo>
                  <a:lnTo>
                    <a:pt x="265814" y="90376"/>
                  </a:lnTo>
                  <a:cubicBezTo>
                    <a:pt x="295940" y="109869"/>
                    <a:pt x="384545" y="147970"/>
                    <a:pt x="446568" y="207335"/>
                  </a:cubicBezTo>
                  <a:cubicBezTo>
                    <a:pt x="508591" y="266700"/>
                    <a:pt x="583905" y="364165"/>
                    <a:pt x="637954" y="446567"/>
                  </a:cubicBezTo>
                  <a:cubicBezTo>
                    <a:pt x="692003" y="528969"/>
                    <a:pt x="750482" y="648586"/>
                    <a:pt x="770861" y="701749"/>
                  </a:cubicBezTo>
                  <a:cubicBezTo>
                    <a:pt x="791240" y="754912"/>
                    <a:pt x="776177" y="729216"/>
                    <a:pt x="760228" y="765544"/>
                  </a:cubicBezTo>
                  <a:cubicBezTo>
                    <a:pt x="744279" y="801872"/>
                    <a:pt x="710610" y="864781"/>
                    <a:pt x="675168" y="919716"/>
                  </a:cubicBezTo>
                  <a:cubicBezTo>
                    <a:pt x="639726" y="974651"/>
                    <a:pt x="598968" y="1036674"/>
                    <a:pt x="547577" y="1095153"/>
                  </a:cubicBezTo>
                  <a:cubicBezTo>
                    <a:pt x="496186" y="1153632"/>
                    <a:pt x="366824" y="1270590"/>
                    <a:pt x="366824" y="1270590"/>
                  </a:cubicBezTo>
                  <a:lnTo>
                    <a:pt x="366824" y="127059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任意多边形 217"/>
            <p:cNvSpPr/>
            <p:nvPr/>
          </p:nvSpPr>
          <p:spPr>
            <a:xfrm>
              <a:off x="7723987" y="1116554"/>
              <a:ext cx="2212563" cy="1946501"/>
            </a:xfrm>
            <a:custGeom>
              <a:avLst/>
              <a:gdLst>
                <a:gd name="connsiteX0" fmla="*/ 0 w 2211573"/>
                <a:gd name="connsiteY0" fmla="*/ 0 h 1945758"/>
                <a:gd name="connsiteX1" fmla="*/ 505047 w 2211573"/>
                <a:gd name="connsiteY1" fmla="*/ 233916 h 1945758"/>
                <a:gd name="connsiteX2" fmla="*/ 600740 w 2211573"/>
                <a:gd name="connsiteY2" fmla="*/ 313661 h 1945758"/>
                <a:gd name="connsiteX3" fmla="*/ 584791 w 2211573"/>
                <a:gd name="connsiteY3" fmla="*/ 451884 h 1945758"/>
                <a:gd name="connsiteX4" fmla="*/ 483782 w 2211573"/>
                <a:gd name="connsiteY4" fmla="*/ 967563 h 1945758"/>
                <a:gd name="connsiteX5" fmla="*/ 494414 w 2211573"/>
                <a:gd name="connsiteY5" fmla="*/ 1047307 h 1945758"/>
                <a:gd name="connsiteX6" fmla="*/ 558210 w 2211573"/>
                <a:gd name="connsiteY6" fmla="*/ 1127051 h 1945758"/>
                <a:gd name="connsiteX7" fmla="*/ 648587 w 2211573"/>
                <a:gd name="connsiteY7" fmla="*/ 1275907 h 1945758"/>
                <a:gd name="connsiteX8" fmla="*/ 855921 w 2211573"/>
                <a:gd name="connsiteY8" fmla="*/ 1451344 h 1945758"/>
                <a:gd name="connsiteX9" fmla="*/ 1254642 w 2211573"/>
                <a:gd name="connsiteY9" fmla="*/ 1610833 h 1945758"/>
                <a:gd name="connsiteX10" fmla="*/ 1743740 w 2211573"/>
                <a:gd name="connsiteY10" fmla="*/ 1775637 h 1945758"/>
                <a:gd name="connsiteX11" fmla="*/ 2211573 w 2211573"/>
                <a:gd name="connsiteY11" fmla="*/ 1945758 h 1945758"/>
                <a:gd name="connsiteX12" fmla="*/ 2153094 w 2211573"/>
                <a:gd name="connsiteY12" fmla="*/ 1924493 h 194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1573" h="1945758">
                  <a:moveTo>
                    <a:pt x="0" y="0"/>
                  </a:moveTo>
                  <a:cubicBezTo>
                    <a:pt x="202462" y="90819"/>
                    <a:pt x="404924" y="181639"/>
                    <a:pt x="505047" y="233916"/>
                  </a:cubicBezTo>
                  <a:cubicBezTo>
                    <a:pt x="605170" y="286193"/>
                    <a:pt x="587449" y="277333"/>
                    <a:pt x="600740" y="313661"/>
                  </a:cubicBezTo>
                  <a:cubicBezTo>
                    <a:pt x="614031" y="349989"/>
                    <a:pt x="604284" y="342900"/>
                    <a:pt x="584791" y="451884"/>
                  </a:cubicBezTo>
                  <a:cubicBezTo>
                    <a:pt x="565298" y="560868"/>
                    <a:pt x="498845" y="868326"/>
                    <a:pt x="483782" y="967563"/>
                  </a:cubicBezTo>
                  <a:cubicBezTo>
                    <a:pt x="468719" y="1066800"/>
                    <a:pt x="482009" y="1020726"/>
                    <a:pt x="494414" y="1047307"/>
                  </a:cubicBezTo>
                  <a:cubicBezTo>
                    <a:pt x="506819" y="1073888"/>
                    <a:pt x="532515" y="1088951"/>
                    <a:pt x="558210" y="1127051"/>
                  </a:cubicBezTo>
                  <a:cubicBezTo>
                    <a:pt x="583905" y="1165151"/>
                    <a:pt x="598969" y="1221858"/>
                    <a:pt x="648587" y="1275907"/>
                  </a:cubicBezTo>
                  <a:cubicBezTo>
                    <a:pt x="698205" y="1329956"/>
                    <a:pt x="754912" y="1395523"/>
                    <a:pt x="855921" y="1451344"/>
                  </a:cubicBezTo>
                  <a:cubicBezTo>
                    <a:pt x="956930" y="1507165"/>
                    <a:pt x="1106672" y="1556784"/>
                    <a:pt x="1254642" y="1610833"/>
                  </a:cubicBezTo>
                  <a:cubicBezTo>
                    <a:pt x="1402612" y="1664882"/>
                    <a:pt x="1584252" y="1719816"/>
                    <a:pt x="1743740" y="1775637"/>
                  </a:cubicBezTo>
                  <a:cubicBezTo>
                    <a:pt x="1903229" y="1831458"/>
                    <a:pt x="2211573" y="1945758"/>
                    <a:pt x="2211573" y="1945758"/>
                  </a:cubicBezTo>
                  <a:lnTo>
                    <a:pt x="2153094" y="1924493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任意多边形 218"/>
            <p:cNvSpPr/>
            <p:nvPr/>
          </p:nvSpPr>
          <p:spPr>
            <a:xfrm>
              <a:off x="7814992" y="1111102"/>
              <a:ext cx="2168957" cy="1839270"/>
            </a:xfrm>
            <a:custGeom>
              <a:avLst/>
              <a:gdLst>
                <a:gd name="connsiteX0" fmla="*/ 0 w 2169042"/>
                <a:gd name="connsiteY0" fmla="*/ 0 h 1839433"/>
                <a:gd name="connsiteX1" fmla="*/ 558210 w 2169042"/>
                <a:gd name="connsiteY1" fmla="*/ 202019 h 1839433"/>
                <a:gd name="connsiteX2" fmla="*/ 659219 w 2169042"/>
                <a:gd name="connsiteY2" fmla="*/ 366824 h 1839433"/>
                <a:gd name="connsiteX3" fmla="*/ 637954 w 2169042"/>
                <a:gd name="connsiteY3" fmla="*/ 526312 h 1839433"/>
                <a:gd name="connsiteX4" fmla="*/ 568842 w 2169042"/>
                <a:gd name="connsiteY4" fmla="*/ 956931 h 1839433"/>
                <a:gd name="connsiteX5" fmla="*/ 733647 w 2169042"/>
                <a:gd name="connsiteY5" fmla="*/ 1164265 h 1839433"/>
                <a:gd name="connsiteX6" fmla="*/ 1121735 w 2169042"/>
                <a:gd name="connsiteY6" fmla="*/ 1435396 h 1839433"/>
                <a:gd name="connsiteX7" fmla="*/ 1940442 w 2169042"/>
                <a:gd name="connsiteY7" fmla="*/ 1765005 h 1839433"/>
                <a:gd name="connsiteX8" fmla="*/ 2169042 w 2169042"/>
                <a:gd name="connsiteY8" fmla="*/ 1839433 h 1839433"/>
                <a:gd name="connsiteX9" fmla="*/ 2169042 w 2169042"/>
                <a:gd name="connsiteY9" fmla="*/ 1839433 h 18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9042" h="1839433">
                  <a:moveTo>
                    <a:pt x="0" y="0"/>
                  </a:moveTo>
                  <a:cubicBezTo>
                    <a:pt x="224170" y="70441"/>
                    <a:pt x="448340" y="140882"/>
                    <a:pt x="558210" y="202019"/>
                  </a:cubicBezTo>
                  <a:cubicBezTo>
                    <a:pt x="668080" y="263156"/>
                    <a:pt x="645928" y="312775"/>
                    <a:pt x="659219" y="366824"/>
                  </a:cubicBezTo>
                  <a:cubicBezTo>
                    <a:pt x="672510" y="420873"/>
                    <a:pt x="653017" y="427961"/>
                    <a:pt x="637954" y="526312"/>
                  </a:cubicBezTo>
                  <a:cubicBezTo>
                    <a:pt x="622891" y="624663"/>
                    <a:pt x="552893" y="850606"/>
                    <a:pt x="568842" y="956931"/>
                  </a:cubicBezTo>
                  <a:cubicBezTo>
                    <a:pt x="584791" y="1063256"/>
                    <a:pt x="641498" y="1084521"/>
                    <a:pt x="733647" y="1164265"/>
                  </a:cubicBezTo>
                  <a:cubicBezTo>
                    <a:pt x="825796" y="1244009"/>
                    <a:pt x="920603" y="1335273"/>
                    <a:pt x="1121735" y="1435396"/>
                  </a:cubicBezTo>
                  <a:cubicBezTo>
                    <a:pt x="1322868" y="1535519"/>
                    <a:pt x="1765891" y="1697666"/>
                    <a:pt x="1940442" y="1765005"/>
                  </a:cubicBezTo>
                  <a:cubicBezTo>
                    <a:pt x="2114993" y="1832345"/>
                    <a:pt x="2169042" y="1839433"/>
                    <a:pt x="2169042" y="1839433"/>
                  </a:cubicBezTo>
                  <a:lnTo>
                    <a:pt x="2169042" y="1839433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任意多边形 222"/>
            <p:cNvSpPr/>
            <p:nvPr/>
          </p:nvSpPr>
          <p:spPr>
            <a:xfrm>
              <a:off x="8309832" y="4273483"/>
              <a:ext cx="2944397" cy="712445"/>
            </a:xfrm>
            <a:custGeom>
              <a:avLst/>
              <a:gdLst>
                <a:gd name="connsiteX0" fmla="*/ 0 w 2945219"/>
                <a:gd name="connsiteY0" fmla="*/ 712382 h 712382"/>
                <a:gd name="connsiteX1" fmla="*/ 276447 w 2945219"/>
                <a:gd name="connsiteY1" fmla="*/ 616689 h 712382"/>
                <a:gd name="connsiteX2" fmla="*/ 1052623 w 2945219"/>
                <a:gd name="connsiteY2" fmla="*/ 430619 h 712382"/>
                <a:gd name="connsiteX3" fmla="*/ 1531089 w 2945219"/>
                <a:gd name="connsiteY3" fmla="*/ 334926 h 712382"/>
                <a:gd name="connsiteX4" fmla="*/ 2764465 w 2945219"/>
                <a:gd name="connsiteY4" fmla="*/ 47847 h 712382"/>
                <a:gd name="connsiteX5" fmla="*/ 2764465 w 2945219"/>
                <a:gd name="connsiteY5" fmla="*/ 47847 h 712382"/>
                <a:gd name="connsiteX6" fmla="*/ 2945219 w 2945219"/>
                <a:gd name="connsiteY6" fmla="*/ 0 h 712382"/>
                <a:gd name="connsiteX7" fmla="*/ 2945219 w 2945219"/>
                <a:gd name="connsiteY7" fmla="*/ 0 h 7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5219" h="712382">
                  <a:moveTo>
                    <a:pt x="0" y="712382"/>
                  </a:moveTo>
                  <a:cubicBezTo>
                    <a:pt x="50505" y="688015"/>
                    <a:pt x="101010" y="663649"/>
                    <a:pt x="276447" y="616689"/>
                  </a:cubicBezTo>
                  <a:cubicBezTo>
                    <a:pt x="451884" y="569729"/>
                    <a:pt x="843516" y="477579"/>
                    <a:pt x="1052623" y="430619"/>
                  </a:cubicBezTo>
                  <a:cubicBezTo>
                    <a:pt x="1261730" y="383658"/>
                    <a:pt x="1531089" y="334926"/>
                    <a:pt x="1531089" y="334926"/>
                  </a:cubicBezTo>
                  <a:lnTo>
                    <a:pt x="2764465" y="47847"/>
                  </a:lnTo>
                  <a:lnTo>
                    <a:pt x="2764465" y="47847"/>
                  </a:lnTo>
                  <a:lnTo>
                    <a:pt x="2945219" y="0"/>
                  </a:lnTo>
                  <a:lnTo>
                    <a:pt x="2945219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任意多边形 224"/>
            <p:cNvSpPr/>
            <p:nvPr/>
          </p:nvSpPr>
          <p:spPr>
            <a:xfrm>
              <a:off x="6766536" y="4529745"/>
              <a:ext cx="4508548" cy="1621175"/>
            </a:xfrm>
            <a:custGeom>
              <a:avLst/>
              <a:gdLst>
                <a:gd name="connsiteX0" fmla="*/ 0 w 4508205"/>
                <a:gd name="connsiteY0" fmla="*/ 1621465 h 1621465"/>
                <a:gd name="connsiteX1" fmla="*/ 882503 w 4508205"/>
                <a:gd name="connsiteY1" fmla="*/ 1079205 h 1621465"/>
                <a:gd name="connsiteX2" fmla="*/ 1259959 w 4508205"/>
                <a:gd name="connsiteY2" fmla="*/ 909084 h 1621465"/>
                <a:gd name="connsiteX3" fmla="*/ 1637414 w 4508205"/>
                <a:gd name="connsiteY3" fmla="*/ 749595 h 1621465"/>
                <a:gd name="connsiteX4" fmla="*/ 1993605 w 4508205"/>
                <a:gd name="connsiteY4" fmla="*/ 627321 h 1621465"/>
                <a:gd name="connsiteX5" fmla="*/ 2275368 w 4508205"/>
                <a:gd name="connsiteY5" fmla="*/ 531628 h 1621465"/>
                <a:gd name="connsiteX6" fmla="*/ 2679405 w 4508205"/>
                <a:gd name="connsiteY6" fmla="*/ 425302 h 1621465"/>
                <a:gd name="connsiteX7" fmla="*/ 3248247 w 4508205"/>
                <a:gd name="connsiteY7" fmla="*/ 313661 h 1621465"/>
                <a:gd name="connsiteX8" fmla="*/ 3678866 w 4508205"/>
                <a:gd name="connsiteY8" fmla="*/ 228600 h 1621465"/>
                <a:gd name="connsiteX9" fmla="*/ 4508205 w 4508205"/>
                <a:gd name="connsiteY9" fmla="*/ 0 h 1621465"/>
                <a:gd name="connsiteX10" fmla="*/ 4508205 w 4508205"/>
                <a:gd name="connsiteY10" fmla="*/ 0 h 16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8205" h="1621465">
                  <a:moveTo>
                    <a:pt x="0" y="1621465"/>
                  </a:moveTo>
                  <a:cubicBezTo>
                    <a:pt x="336255" y="1409700"/>
                    <a:pt x="672510" y="1197935"/>
                    <a:pt x="882503" y="1079205"/>
                  </a:cubicBezTo>
                  <a:cubicBezTo>
                    <a:pt x="1092496" y="960475"/>
                    <a:pt x="1134141" y="964019"/>
                    <a:pt x="1259959" y="909084"/>
                  </a:cubicBezTo>
                  <a:cubicBezTo>
                    <a:pt x="1385777" y="854149"/>
                    <a:pt x="1515140" y="796555"/>
                    <a:pt x="1637414" y="749595"/>
                  </a:cubicBezTo>
                  <a:cubicBezTo>
                    <a:pt x="1759688" y="702635"/>
                    <a:pt x="1993605" y="627321"/>
                    <a:pt x="1993605" y="627321"/>
                  </a:cubicBezTo>
                  <a:cubicBezTo>
                    <a:pt x="2099931" y="590993"/>
                    <a:pt x="2161068" y="565298"/>
                    <a:pt x="2275368" y="531628"/>
                  </a:cubicBezTo>
                  <a:cubicBezTo>
                    <a:pt x="2389668" y="497958"/>
                    <a:pt x="2517259" y="461630"/>
                    <a:pt x="2679405" y="425302"/>
                  </a:cubicBezTo>
                  <a:cubicBezTo>
                    <a:pt x="2841551" y="388974"/>
                    <a:pt x="3248247" y="313661"/>
                    <a:pt x="3248247" y="313661"/>
                  </a:cubicBezTo>
                  <a:cubicBezTo>
                    <a:pt x="3414824" y="280877"/>
                    <a:pt x="3468873" y="280877"/>
                    <a:pt x="3678866" y="228600"/>
                  </a:cubicBezTo>
                  <a:cubicBezTo>
                    <a:pt x="3888859" y="176323"/>
                    <a:pt x="4508205" y="0"/>
                    <a:pt x="4508205" y="0"/>
                  </a:cubicBezTo>
                  <a:lnTo>
                    <a:pt x="4508205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任意多边形 225"/>
            <p:cNvSpPr/>
            <p:nvPr/>
          </p:nvSpPr>
          <p:spPr>
            <a:xfrm>
              <a:off x="10346073" y="4789642"/>
              <a:ext cx="940387" cy="414381"/>
            </a:xfrm>
            <a:custGeom>
              <a:avLst/>
              <a:gdLst>
                <a:gd name="connsiteX0" fmla="*/ 0 w 940981"/>
                <a:gd name="connsiteY0" fmla="*/ 0 h 414670"/>
                <a:gd name="connsiteX1" fmla="*/ 940981 w 940981"/>
                <a:gd name="connsiteY1" fmla="*/ 414670 h 414670"/>
                <a:gd name="connsiteX2" fmla="*/ 940981 w 940981"/>
                <a:gd name="connsiteY2" fmla="*/ 414670 h 41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981" h="414670">
                  <a:moveTo>
                    <a:pt x="0" y="0"/>
                  </a:moveTo>
                  <a:lnTo>
                    <a:pt x="940981" y="414670"/>
                  </a:lnTo>
                  <a:lnTo>
                    <a:pt x="940981" y="41467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任意多边形 226"/>
            <p:cNvSpPr/>
            <p:nvPr/>
          </p:nvSpPr>
          <p:spPr>
            <a:xfrm>
              <a:off x="10691134" y="4695134"/>
              <a:ext cx="568782" cy="281706"/>
            </a:xfrm>
            <a:custGeom>
              <a:avLst/>
              <a:gdLst>
                <a:gd name="connsiteX0" fmla="*/ 0 w 552893"/>
                <a:gd name="connsiteY0" fmla="*/ 0 h 265814"/>
                <a:gd name="connsiteX1" fmla="*/ 552893 w 552893"/>
                <a:gd name="connsiteY1" fmla="*/ 265814 h 265814"/>
                <a:gd name="connsiteX2" fmla="*/ 552893 w 552893"/>
                <a:gd name="connsiteY2" fmla="*/ 265814 h 26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893" h="265814">
                  <a:moveTo>
                    <a:pt x="0" y="0"/>
                  </a:moveTo>
                  <a:lnTo>
                    <a:pt x="552893" y="265814"/>
                  </a:lnTo>
                  <a:lnTo>
                    <a:pt x="552893" y="265814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任意多边形 227"/>
            <p:cNvSpPr/>
            <p:nvPr/>
          </p:nvSpPr>
          <p:spPr>
            <a:xfrm>
              <a:off x="8404629" y="3795491"/>
              <a:ext cx="1372661" cy="643381"/>
            </a:xfrm>
            <a:custGeom>
              <a:avLst/>
              <a:gdLst>
                <a:gd name="connsiteX0" fmla="*/ 0 w 1371600"/>
                <a:gd name="connsiteY0" fmla="*/ 0 h 643270"/>
                <a:gd name="connsiteX1" fmla="*/ 1371600 w 1371600"/>
                <a:gd name="connsiteY1" fmla="*/ 643270 h 643270"/>
                <a:gd name="connsiteX2" fmla="*/ 1371600 w 1371600"/>
                <a:gd name="connsiteY2" fmla="*/ 643270 h 6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643270">
                  <a:moveTo>
                    <a:pt x="0" y="0"/>
                  </a:moveTo>
                  <a:lnTo>
                    <a:pt x="1371600" y="643270"/>
                  </a:lnTo>
                  <a:lnTo>
                    <a:pt x="1371600" y="64327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任意多边形 228"/>
            <p:cNvSpPr/>
            <p:nvPr/>
          </p:nvSpPr>
          <p:spPr>
            <a:xfrm>
              <a:off x="9771604" y="4422515"/>
              <a:ext cx="121340" cy="159937"/>
            </a:xfrm>
            <a:custGeom>
              <a:avLst/>
              <a:gdLst>
                <a:gd name="connsiteX0" fmla="*/ 0 w 122274"/>
                <a:gd name="connsiteY0" fmla="*/ 0 h 159488"/>
                <a:gd name="connsiteX1" fmla="*/ 95693 w 122274"/>
                <a:gd name="connsiteY1" fmla="*/ 106325 h 159488"/>
                <a:gd name="connsiteX2" fmla="*/ 122274 w 122274"/>
                <a:gd name="connsiteY2" fmla="*/ 159488 h 159488"/>
                <a:gd name="connsiteX3" fmla="*/ 122274 w 122274"/>
                <a:gd name="connsiteY3" fmla="*/ 159488 h 15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74" h="159488">
                  <a:moveTo>
                    <a:pt x="0" y="0"/>
                  </a:moveTo>
                  <a:cubicBezTo>
                    <a:pt x="37657" y="39872"/>
                    <a:pt x="75314" y="79744"/>
                    <a:pt x="95693" y="106325"/>
                  </a:cubicBezTo>
                  <a:cubicBezTo>
                    <a:pt x="116072" y="132906"/>
                    <a:pt x="122274" y="159488"/>
                    <a:pt x="122274" y="159488"/>
                  </a:cubicBezTo>
                  <a:lnTo>
                    <a:pt x="122274" y="159488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7" name="直接连接符 230"/>
            <p:cNvCxnSpPr/>
            <p:nvPr/>
          </p:nvCxnSpPr>
          <p:spPr>
            <a:xfrm>
              <a:off x="8543034" y="3651912"/>
              <a:ext cx="1712034" cy="81422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任意多边形 231"/>
            <p:cNvSpPr/>
            <p:nvPr/>
          </p:nvSpPr>
          <p:spPr>
            <a:xfrm>
              <a:off x="9542194" y="3141205"/>
              <a:ext cx="712874" cy="979612"/>
            </a:xfrm>
            <a:custGeom>
              <a:avLst/>
              <a:gdLst>
                <a:gd name="connsiteX0" fmla="*/ 653902 w 712381"/>
                <a:gd name="connsiteY0" fmla="*/ 0 h 978196"/>
                <a:gd name="connsiteX1" fmla="*/ 712381 w 712381"/>
                <a:gd name="connsiteY1" fmla="*/ 15949 h 978196"/>
                <a:gd name="connsiteX2" fmla="*/ 712381 w 712381"/>
                <a:gd name="connsiteY2" fmla="*/ 15949 h 978196"/>
                <a:gd name="connsiteX3" fmla="*/ 606056 w 712381"/>
                <a:gd name="connsiteY3" fmla="*/ 308344 h 978196"/>
                <a:gd name="connsiteX4" fmla="*/ 558209 w 712381"/>
                <a:gd name="connsiteY4" fmla="*/ 419986 h 978196"/>
                <a:gd name="connsiteX5" fmla="*/ 419986 w 712381"/>
                <a:gd name="connsiteY5" fmla="*/ 574158 h 978196"/>
                <a:gd name="connsiteX6" fmla="*/ 329609 w 712381"/>
                <a:gd name="connsiteY6" fmla="*/ 669851 h 978196"/>
                <a:gd name="connsiteX7" fmla="*/ 239232 w 712381"/>
                <a:gd name="connsiteY7" fmla="*/ 776177 h 978196"/>
                <a:gd name="connsiteX8" fmla="*/ 0 w 712381"/>
                <a:gd name="connsiteY8" fmla="*/ 978196 h 978196"/>
                <a:gd name="connsiteX9" fmla="*/ 0 w 712381"/>
                <a:gd name="connsiteY9" fmla="*/ 978196 h 9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381" h="978196">
                  <a:moveTo>
                    <a:pt x="653902" y="0"/>
                  </a:moveTo>
                  <a:lnTo>
                    <a:pt x="712381" y="15949"/>
                  </a:lnTo>
                  <a:lnTo>
                    <a:pt x="712381" y="15949"/>
                  </a:lnTo>
                  <a:cubicBezTo>
                    <a:pt x="694660" y="64682"/>
                    <a:pt x="631751" y="241004"/>
                    <a:pt x="606056" y="308344"/>
                  </a:cubicBezTo>
                  <a:cubicBezTo>
                    <a:pt x="580361" y="375684"/>
                    <a:pt x="589221" y="375684"/>
                    <a:pt x="558209" y="419986"/>
                  </a:cubicBezTo>
                  <a:cubicBezTo>
                    <a:pt x="527197" y="464288"/>
                    <a:pt x="458086" y="532514"/>
                    <a:pt x="419986" y="574158"/>
                  </a:cubicBezTo>
                  <a:cubicBezTo>
                    <a:pt x="381886" y="615802"/>
                    <a:pt x="359735" y="636181"/>
                    <a:pt x="329609" y="669851"/>
                  </a:cubicBezTo>
                  <a:cubicBezTo>
                    <a:pt x="299483" y="703521"/>
                    <a:pt x="294167" y="724786"/>
                    <a:pt x="239232" y="776177"/>
                  </a:cubicBezTo>
                  <a:cubicBezTo>
                    <a:pt x="184297" y="827568"/>
                    <a:pt x="0" y="978196"/>
                    <a:pt x="0" y="978196"/>
                  </a:cubicBezTo>
                  <a:lnTo>
                    <a:pt x="0" y="978196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任意多边形 232"/>
            <p:cNvSpPr/>
            <p:nvPr/>
          </p:nvSpPr>
          <p:spPr>
            <a:xfrm>
              <a:off x="9724204" y="3604658"/>
              <a:ext cx="515696" cy="612484"/>
            </a:xfrm>
            <a:custGeom>
              <a:avLst/>
              <a:gdLst>
                <a:gd name="connsiteX0" fmla="*/ 0 w 515679"/>
                <a:gd name="connsiteY0" fmla="*/ 627321 h 627321"/>
                <a:gd name="connsiteX1" fmla="*/ 228600 w 515679"/>
                <a:gd name="connsiteY1" fmla="*/ 393404 h 627321"/>
                <a:gd name="connsiteX2" fmla="*/ 313660 w 515679"/>
                <a:gd name="connsiteY2" fmla="*/ 265814 h 627321"/>
                <a:gd name="connsiteX3" fmla="*/ 515679 w 515679"/>
                <a:gd name="connsiteY3" fmla="*/ 0 h 627321"/>
                <a:gd name="connsiteX4" fmla="*/ 515679 w 515679"/>
                <a:gd name="connsiteY4" fmla="*/ 0 h 6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79" h="627321">
                  <a:moveTo>
                    <a:pt x="0" y="627321"/>
                  </a:moveTo>
                  <a:cubicBezTo>
                    <a:pt x="88161" y="540488"/>
                    <a:pt x="176323" y="453655"/>
                    <a:pt x="228600" y="393404"/>
                  </a:cubicBezTo>
                  <a:cubicBezTo>
                    <a:pt x="280877" y="333153"/>
                    <a:pt x="265814" y="331381"/>
                    <a:pt x="313660" y="265814"/>
                  </a:cubicBezTo>
                  <a:cubicBezTo>
                    <a:pt x="361506" y="200247"/>
                    <a:pt x="515679" y="0"/>
                    <a:pt x="515679" y="0"/>
                  </a:cubicBezTo>
                  <a:lnTo>
                    <a:pt x="515679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任意多边形 234"/>
            <p:cNvSpPr/>
            <p:nvPr/>
          </p:nvSpPr>
          <p:spPr>
            <a:xfrm>
              <a:off x="10228525" y="3184824"/>
              <a:ext cx="223721" cy="430739"/>
            </a:xfrm>
            <a:custGeom>
              <a:avLst/>
              <a:gdLst>
                <a:gd name="connsiteX0" fmla="*/ 0 w 223284"/>
                <a:gd name="connsiteY0" fmla="*/ 430619 h 430619"/>
                <a:gd name="connsiteX1" fmla="*/ 47846 w 223284"/>
                <a:gd name="connsiteY1" fmla="*/ 318977 h 430619"/>
                <a:gd name="connsiteX2" fmla="*/ 106326 w 223284"/>
                <a:gd name="connsiteY2" fmla="*/ 196702 h 430619"/>
                <a:gd name="connsiteX3" fmla="*/ 223284 w 223284"/>
                <a:gd name="connsiteY3" fmla="*/ 0 h 430619"/>
                <a:gd name="connsiteX4" fmla="*/ 223284 w 223284"/>
                <a:gd name="connsiteY4" fmla="*/ 0 h 430619"/>
                <a:gd name="connsiteX5" fmla="*/ 223284 w 223284"/>
                <a:gd name="connsiteY5" fmla="*/ 0 h 43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84" h="430619">
                  <a:moveTo>
                    <a:pt x="0" y="430619"/>
                  </a:moveTo>
                  <a:cubicBezTo>
                    <a:pt x="15062" y="394291"/>
                    <a:pt x="30125" y="357963"/>
                    <a:pt x="47846" y="318977"/>
                  </a:cubicBezTo>
                  <a:cubicBezTo>
                    <a:pt x="65567" y="279991"/>
                    <a:pt x="77086" y="249865"/>
                    <a:pt x="106326" y="196702"/>
                  </a:cubicBezTo>
                  <a:cubicBezTo>
                    <a:pt x="135566" y="143539"/>
                    <a:pt x="223284" y="0"/>
                    <a:pt x="223284" y="0"/>
                  </a:cubicBezTo>
                  <a:lnTo>
                    <a:pt x="223284" y="0"/>
                  </a:lnTo>
                  <a:lnTo>
                    <a:pt x="223284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任意多边形 235"/>
            <p:cNvSpPr/>
            <p:nvPr/>
          </p:nvSpPr>
          <p:spPr>
            <a:xfrm>
              <a:off x="7469931" y="4173522"/>
              <a:ext cx="132716" cy="54524"/>
            </a:xfrm>
            <a:custGeom>
              <a:avLst/>
              <a:gdLst>
                <a:gd name="connsiteX0" fmla="*/ 0 w 132907"/>
                <a:gd name="connsiteY0" fmla="*/ 63795 h 63795"/>
                <a:gd name="connsiteX1" fmla="*/ 132907 w 132907"/>
                <a:gd name="connsiteY1" fmla="*/ 0 h 63795"/>
                <a:gd name="connsiteX2" fmla="*/ 132907 w 132907"/>
                <a:gd name="connsiteY2" fmla="*/ 0 h 6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07" h="63795">
                  <a:moveTo>
                    <a:pt x="0" y="63795"/>
                  </a:moveTo>
                  <a:lnTo>
                    <a:pt x="132907" y="0"/>
                  </a:lnTo>
                  <a:lnTo>
                    <a:pt x="132907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任意多边形 236"/>
            <p:cNvSpPr/>
            <p:nvPr/>
          </p:nvSpPr>
          <p:spPr>
            <a:xfrm>
              <a:off x="8110759" y="3795491"/>
              <a:ext cx="278703" cy="107231"/>
            </a:xfrm>
            <a:custGeom>
              <a:avLst/>
              <a:gdLst>
                <a:gd name="connsiteX0" fmla="*/ 0 w 132907"/>
                <a:gd name="connsiteY0" fmla="*/ 63795 h 63795"/>
                <a:gd name="connsiteX1" fmla="*/ 132907 w 132907"/>
                <a:gd name="connsiteY1" fmla="*/ 0 h 63795"/>
                <a:gd name="connsiteX2" fmla="*/ 132907 w 132907"/>
                <a:gd name="connsiteY2" fmla="*/ 0 h 6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907" h="63795">
                  <a:moveTo>
                    <a:pt x="0" y="63795"/>
                  </a:moveTo>
                  <a:lnTo>
                    <a:pt x="132907" y="0"/>
                  </a:lnTo>
                  <a:lnTo>
                    <a:pt x="132907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任意多边形 237"/>
            <p:cNvSpPr/>
            <p:nvPr/>
          </p:nvSpPr>
          <p:spPr>
            <a:xfrm>
              <a:off x="10069266" y="3828205"/>
              <a:ext cx="1186859" cy="430739"/>
            </a:xfrm>
            <a:custGeom>
              <a:avLst/>
              <a:gdLst>
                <a:gd name="connsiteX0" fmla="*/ 0 w 1111102"/>
                <a:gd name="connsiteY0" fmla="*/ 0 h 451884"/>
                <a:gd name="connsiteX1" fmla="*/ 1111102 w 1111102"/>
                <a:gd name="connsiteY1" fmla="*/ 451884 h 451884"/>
                <a:gd name="connsiteX2" fmla="*/ 1111102 w 1111102"/>
                <a:gd name="connsiteY2" fmla="*/ 451884 h 45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102" h="451884">
                  <a:moveTo>
                    <a:pt x="0" y="0"/>
                  </a:moveTo>
                  <a:lnTo>
                    <a:pt x="1111102" y="451884"/>
                  </a:lnTo>
                  <a:lnTo>
                    <a:pt x="1111102" y="451884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任意多边形 238"/>
            <p:cNvSpPr/>
            <p:nvPr/>
          </p:nvSpPr>
          <p:spPr>
            <a:xfrm>
              <a:off x="5128443" y="2305173"/>
              <a:ext cx="2447661" cy="129040"/>
            </a:xfrm>
            <a:custGeom>
              <a:avLst/>
              <a:gdLst>
                <a:gd name="connsiteX0" fmla="*/ 0 w 2514600"/>
                <a:gd name="connsiteY0" fmla="*/ 116958 h 143540"/>
                <a:gd name="connsiteX1" fmla="*/ 446568 w 2514600"/>
                <a:gd name="connsiteY1" fmla="*/ 37214 h 143540"/>
                <a:gd name="connsiteX2" fmla="*/ 839972 w 2514600"/>
                <a:gd name="connsiteY2" fmla="*/ 0 h 143540"/>
                <a:gd name="connsiteX3" fmla="*/ 1483242 w 2514600"/>
                <a:gd name="connsiteY3" fmla="*/ 10633 h 143540"/>
                <a:gd name="connsiteX4" fmla="*/ 1483242 w 2514600"/>
                <a:gd name="connsiteY4" fmla="*/ 10633 h 143540"/>
                <a:gd name="connsiteX5" fmla="*/ 1871331 w 2514600"/>
                <a:gd name="connsiteY5" fmla="*/ 31898 h 143540"/>
                <a:gd name="connsiteX6" fmla="*/ 2083982 w 2514600"/>
                <a:gd name="connsiteY6" fmla="*/ 47847 h 143540"/>
                <a:gd name="connsiteX7" fmla="*/ 2514600 w 2514600"/>
                <a:gd name="connsiteY7" fmla="*/ 143540 h 143540"/>
                <a:gd name="connsiteX8" fmla="*/ 2514600 w 2514600"/>
                <a:gd name="connsiteY8" fmla="*/ 143540 h 1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43540">
                  <a:moveTo>
                    <a:pt x="0" y="116958"/>
                  </a:moveTo>
                  <a:cubicBezTo>
                    <a:pt x="153286" y="86832"/>
                    <a:pt x="306573" y="56707"/>
                    <a:pt x="446568" y="37214"/>
                  </a:cubicBezTo>
                  <a:cubicBezTo>
                    <a:pt x="586563" y="17721"/>
                    <a:pt x="839972" y="0"/>
                    <a:pt x="839972" y="0"/>
                  </a:cubicBezTo>
                  <a:lnTo>
                    <a:pt x="1483242" y="10633"/>
                  </a:lnTo>
                  <a:lnTo>
                    <a:pt x="1483242" y="10633"/>
                  </a:lnTo>
                  <a:lnTo>
                    <a:pt x="1871331" y="31898"/>
                  </a:lnTo>
                  <a:cubicBezTo>
                    <a:pt x="1971454" y="38100"/>
                    <a:pt x="1976770" y="29240"/>
                    <a:pt x="2083982" y="47847"/>
                  </a:cubicBezTo>
                  <a:cubicBezTo>
                    <a:pt x="2191194" y="66454"/>
                    <a:pt x="2514600" y="143540"/>
                    <a:pt x="2514600" y="143540"/>
                  </a:cubicBezTo>
                  <a:lnTo>
                    <a:pt x="2514600" y="14354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" name="任意多边形 239"/>
            <p:cNvSpPr/>
            <p:nvPr/>
          </p:nvSpPr>
          <p:spPr>
            <a:xfrm>
              <a:off x="8781922" y="3270245"/>
              <a:ext cx="1021912" cy="127222"/>
            </a:xfrm>
            <a:custGeom>
              <a:avLst/>
              <a:gdLst>
                <a:gd name="connsiteX0" fmla="*/ 0 w 1020726"/>
                <a:gd name="connsiteY0" fmla="*/ 0 h 127590"/>
                <a:gd name="connsiteX1" fmla="*/ 1020726 w 1020726"/>
                <a:gd name="connsiteY1" fmla="*/ 127590 h 127590"/>
                <a:gd name="connsiteX2" fmla="*/ 1020726 w 1020726"/>
                <a:gd name="connsiteY2" fmla="*/ 127590 h 12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726" h="127590">
                  <a:moveTo>
                    <a:pt x="0" y="0"/>
                  </a:moveTo>
                  <a:lnTo>
                    <a:pt x="1020726" y="127590"/>
                  </a:lnTo>
                  <a:lnTo>
                    <a:pt x="1020726" y="12759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6" name="直接连接符 240"/>
            <p:cNvCxnSpPr/>
            <p:nvPr/>
          </p:nvCxnSpPr>
          <p:spPr>
            <a:xfrm>
              <a:off x="10082538" y="3455626"/>
              <a:ext cx="54982" cy="18175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任意多边形 243"/>
            <p:cNvSpPr/>
            <p:nvPr/>
          </p:nvSpPr>
          <p:spPr>
            <a:xfrm>
              <a:off x="10228525" y="3024887"/>
              <a:ext cx="276807" cy="58159"/>
            </a:xfrm>
            <a:custGeom>
              <a:avLst/>
              <a:gdLst>
                <a:gd name="connsiteX0" fmla="*/ 0 w 276446"/>
                <a:gd name="connsiteY0" fmla="*/ 0 h 58479"/>
                <a:gd name="connsiteX1" fmla="*/ 276446 w 276446"/>
                <a:gd name="connsiteY1" fmla="*/ 58479 h 58479"/>
                <a:gd name="connsiteX2" fmla="*/ 276446 w 276446"/>
                <a:gd name="connsiteY2" fmla="*/ 58479 h 5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446" h="58479">
                  <a:moveTo>
                    <a:pt x="0" y="0"/>
                  </a:moveTo>
                  <a:lnTo>
                    <a:pt x="276446" y="58479"/>
                  </a:lnTo>
                  <a:lnTo>
                    <a:pt x="276446" y="58479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任意多边形 244"/>
            <p:cNvSpPr/>
            <p:nvPr/>
          </p:nvSpPr>
          <p:spPr>
            <a:xfrm>
              <a:off x="10281611" y="2721372"/>
              <a:ext cx="722354" cy="303515"/>
            </a:xfrm>
            <a:custGeom>
              <a:avLst/>
              <a:gdLst>
                <a:gd name="connsiteX0" fmla="*/ 0 w 723014"/>
                <a:gd name="connsiteY0" fmla="*/ 303028 h 303028"/>
                <a:gd name="connsiteX1" fmla="*/ 723014 w 723014"/>
                <a:gd name="connsiteY1" fmla="*/ 0 h 303028"/>
                <a:gd name="connsiteX2" fmla="*/ 723014 w 723014"/>
                <a:gd name="connsiteY2" fmla="*/ 0 h 3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014" h="303028">
                  <a:moveTo>
                    <a:pt x="0" y="303028"/>
                  </a:moveTo>
                  <a:lnTo>
                    <a:pt x="723014" y="0"/>
                  </a:lnTo>
                  <a:lnTo>
                    <a:pt x="723014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任意多边形 245"/>
            <p:cNvSpPr/>
            <p:nvPr/>
          </p:nvSpPr>
          <p:spPr>
            <a:xfrm>
              <a:off x="10685447" y="2674118"/>
              <a:ext cx="589637" cy="101778"/>
            </a:xfrm>
            <a:custGeom>
              <a:avLst/>
              <a:gdLst>
                <a:gd name="connsiteX0" fmla="*/ 0 w 590107"/>
                <a:gd name="connsiteY0" fmla="*/ 0 h 101010"/>
                <a:gd name="connsiteX1" fmla="*/ 318977 w 590107"/>
                <a:gd name="connsiteY1" fmla="*/ 26582 h 101010"/>
                <a:gd name="connsiteX2" fmla="*/ 318977 w 590107"/>
                <a:gd name="connsiteY2" fmla="*/ 26582 h 101010"/>
                <a:gd name="connsiteX3" fmla="*/ 590107 w 590107"/>
                <a:gd name="connsiteY3" fmla="*/ 101010 h 101010"/>
                <a:gd name="connsiteX4" fmla="*/ 590107 w 590107"/>
                <a:gd name="connsiteY4" fmla="*/ 101010 h 10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107" h="101010">
                  <a:moveTo>
                    <a:pt x="0" y="0"/>
                  </a:moveTo>
                  <a:lnTo>
                    <a:pt x="318977" y="26582"/>
                  </a:lnTo>
                  <a:lnTo>
                    <a:pt x="318977" y="26582"/>
                  </a:lnTo>
                  <a:lnTo>
                    <a:pt x="590107" y="101010"/>
                  </a:lnTo>
                  <a:lnTo>
                    <a:pt x="590107" y="10101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0" name="任意多边形 246"/>
            <p:cNvSpPr/>
            <p:nvPr/>
          </p:nvSpPr>
          <p:spPr>
            <a:xfrm>
              <a:off x="10302467" y="2605055"/>
              <a:ext cx="244576" cy="41801"/>
            </a:xfrm>
            <a:custGeom>
              <a:avLst/>
              <a:gdLst>
                <a:gd name="connsiteX0" fmla="*/ 0 w 244549"/>
                <a:gd name="connsiteY0" fmla="*/ 0 h 42530"/>
                <a:gd name="connsiteX1" fmla="*/ 244549 w 244549"/>
                <a:gd name="connsiteY1" fmla="*/ 42530 h 42530"/>
                <a:gd name="connsiteX2" fmla="*/ 244549 w 244549"/>
                <a:gd name="connsiteY2" fmla="*/ 42530 h 4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549" h="42530">
                  <a:moveTo>
                    <a:pt x="0" y="0"/>
                  </a:moveTo>
                  <a:lnTo>
                    <a:pt x="244549" y="42530"/>
                  </a:lnTo>
                  <a:lnTo>
                    <a:pt x="244549" y="4253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任意多边形 247"/>
            <p:cNvSpPr/>
            <p:nvPr/>
          </p:nvSpPr>
          <p:spPr>
            <a:xfrm>
              <a:off x="10037035" y="2497824"/>
              <a:ext cx="123236" cy="74516"/>
            </a:xfrm>
            <a:custGeom>
              <a:avLst/>
              <a:gdLst>
                <a:gd name="connsiteX0" fmla="*/ 0 w 122274"/>
                <a:gd name="connsiteY0" fmla="*/ 0 h 74428"/>
                <a:gd name="connsiteX1" fmla="*/ 122274 w 122274"/>
                <a:gd name="connsiteY1" fmla="*/ 74428 h 74428"/>
                <a:gd name="connsiteX2" fmla="*/ 122274 w 122274"/>
                <a:gd name="connsiteY2" fmla="*/ 74428 h 7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74" h="74428">
                  <a:moveTo>
                    <a:pt x="0" y="0"/>
                  </a:moveTo>
                  <a:lnTo>
                    <a:pt x="122274" y="74428"/>
                  </a:lnTo>
                  <a:lnTo>
                    <a:pt x="122274" y="74428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任意多边形 249"/>
            <p:cNvSpPr/>
            <p:nvPr/>
          </p:nvSpPr>
          <p:spPr>
            <a:xfrm>
              <a:off x="9845545" y="2386959"/>
              <a:ext cx="43607" cy="52706"/>
            </a:xfrm>
            <a:custGeom>
              <a:avLst/>
              <a:gdLst>
                <a:gd name="connsiteX0" fmla="*/ 0 w 42530"/>
                <a:gd name="connsiteY0" fmla="*/ 0 h 53163"/>
                <a:gd name="connsiteX1" fmla="*/ 42530 w 42530"/>
                <a:gd name="connsiteY1" fmla="*/ 53163 h 53163"/>
                <a:gd name="connsiteX2" fmla="*/ 42530 w 42530"/>
                <a:gd name="connsiteY2" fmla="*/ 53163 h 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0" h="53163">
                  <a:moveTo>
                    <a:pt x="0" y="0"/>
                  </a:moveTo>
                  <a:lnTo>
                    <a:pt x="42530" y="53163"/>
                  </a:lnTo>
                  <a:lnTo>
                    <a:pt x="42530" y="53163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3" name="任意多边形 251"/>
            <p:cNvSpPr/>
            <p:nvPr/>
          </p:nvSpPr>
          <p:spPr>
            <a:xfrm>
              <a:off x="8389462" y="2041642"/>
              <a:ext cx="875925" cy="10905"/>
            </a:xfrm>
            <a:custGeom>
              <a:avLst/>
              <a:gdLst>
                <a:gd name="connsiteX0" fmla="*/ 0 w 877186"/>
                <a:gd name="connsiteY0" fmla="*/ 10633 h 10633"/>
                <a:gd name="connsiteX1" fmla="*/ 877186 w 877186"/>
                <a:gd name="connsiteY1" fmla="*/ 0 h 10633"/>
                <a:gd name="connsiteX2" fmla="*/ 877186 w 877186"/>
                <a:gd name="connsiteY2" fmla="*/ 0 h 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186" h="10633">
                  <a:moveTo>
                    <a:pt x="0" y="10633"/>
                  </a:moveTo>
                  <a:lnTo>
                    <a:pt x="877186" y="0"/>
                  </a:lnTo>
                  <a:lnTo>
                    <a:pt x="877186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任意多边形 252"/>
            <p:cNvSpPr/>
            <p:nvPr/>
          </p:nvSpPr>
          <p:spPr>
            <a:xfrm>
              <a:off x="8397046" y="2097982"/>
              <a:ext cx="877821" cy="10905"/>
            </a:xfrm>
            <a:custGeom>
              <a:avLst/>
              <a:gdLst>
                <a:gd name="connsiteX0" fmla="*/ 0 w 877186"/>
                <a:gd name="connsiteY0" fmla="*/ 10633 h 10633"/>
                <a:gd name="connsiteX1" fmla="*/ 877186 w 877186"/>
                <a:gd name="connsiteY1" fmla="*/ 0 h 10633"/>
                <a:gd name="connsiteX2" fmla="*/ 877186 w 877186"/>
                <a:gd name="connsiteY2" fmla="*/ 0 h 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186" h="10633">
                  <a:moveTo>
                    <a:pt x="0" y="10633"/>
                  </a:moveTo>
                  <a:lnTo>
                    <a:pt x="877186" y="0"/>
                  </a:lnTo>
                  <a:lnTo>
                    <a:pt x="877186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任意多边形 253"/>
            <p:cNvSpPr/>
            <p:nvPr/>
          </p:nvSpPr>
          <p:spPr>
            <a:xfrm>
              <a:off x="9834169" y="2141602"/>
              <a:ext cx="1228570" cy="250810"/>
            </a:xfrm>
            <a:custGeom>
              <a:avLst/>
              <a:gdLst>
                <a:gd name="connsiteX0" fmla="*/ 0 w 1228061"/>
                <a:gd name="connsiteY0" fmla="*/ 249865 h 249865"/>
                <a:gd name="connsiteX1" fmla="*/ 1228061 w 1228061"/>
                <a:gd name="connsiteY1" fmla="*/ 0 h 249865"/>
                <a:gd name="connsiteX2" fmla="*/ 1228061 w 1228061"/>
                <a:gd name="connsiteY2" fmla="*/ 0 h 2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061" h="249865">
                  <a:moveTo>
                    <a:pt x="0" y="249865"/>
                  </a:moveTo>
                  <a:lnTo>
                    <a:pt x="1228061" y="0"/>
                  </a:lnTo>
                  <a:lnTo>
                    <a:pt x="1228061" y="0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任意多边形 254"/>
            <p:cNvSpPr/>
            <p:nvPr/>
          </p:nvSpPr>
          <p:spPr>
            <a:xfrm>
              <a:off x="6719138" y="2339705"/>
              <a:ext cx="1467458" cy="1052309"/>
            </a:xfrm>
            <a:custGeom>
              <a:avLst/>
              <a:gdLst>
                <a:gd name="connsiteX0" fmla="*/ 0 w 1466666"/>
                <a:gd name="connsiteY0" fmla="*/ 0 h 1052623"/>
                <a:gd name="connsiteX1" fmla="*/ 292395 w 1466666"/>
                <a:gd name="connsiteY1" fmla="*/ 101009 h 1052623"/>
                <a:gd name="connsiteX2" fmla="*/ 659218 w 1466666"/>
                <a:gd name="connsiteY2" fmla="*/ 239232 h 1052623"/>
                <a:gd name="connsiteX3" fmla="*/ 797442 w 1466666"/>
                <a:gd name="connsiteY3" fmla="*/ 292395 h 1052623"/>
                <a:gd name="connsiteX4" fmla="*/ 946297 w 1466666"/>
                <a:gd name="connsiteY4" fmla="*/ 372139 h 1052623"/>
                <a:gd name="connsiteX5" fmla="*/ 1137683 w 1466666"/>
                <a:gd name="connsiteY5" fmla="*/ 467832 h 1052623"/>
                <a:gd name="connsiteX6" fmla="*/ 1281223 w 1466666"/>
                <a:gd name="connsiteY6" fmla="*/ 568842 h 1052623"/>
                <a:gd name="connsiteX7" fmla="*/ 1350335 w 1466666"/>
                <a:gd name="connsiteY7" fmla="*/ 707065 h 1052623"/>
                <a:gd name="connsiteX8" fmla="*/ 1456660 w 1466666"/>
                <a:gd name="connsiteY8" fmla="*/ 850604 h 1052623"/>
                <a:gd name="connsiteX9" fmla="*/ 1451344 w 1466666"/>
                <a:gd name="connsiteY9" fmla="*/ 940981 h 1052623"/>
                <a:gd name="connsiteX10" fmla="*/ 1360967 w 1466666"/>
                <a:gd name="connsiteY10" fmla="*/ 1052623 h 1052623"/>
                <a:gd name="connsiteX11" fmla="*/ 1360967 w 1466666"/>
                <a:gd name="connsiteY11" fmla="*/ 1052623 h 10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6666" h="1052623">
                  <a:moveTo>
                    <a:pt x="0" y="0"/>
                  </a:moveTo>
                  <a:cubicBezTo>
                    <a:pt x="92148" y="32340"/>
                    <a:pt x="182525" y="61137"/>
                    <a:pt x="292395" y="101009"/>
                  </a:cubicBezTo>
                  <a:cubicBezTo>
                    <a:pt x="402265" y="140881"/>
                    <a:pt x="659218" y="239232"/>
                    <a:pt x="659218" y="239232"/>
                  </a:cubicBezTo>
                  <a:cubicBezTo>
                    <a:pt x="743393" y="271130"/>
                    <a:pt x="749596" y="270244"/>
                    <a:pt x="797442" y="292395"/>
                  </a:cubicBezTo>
                  <a:cubicBezTo>
                    <a:pt x="845288" y="314546"/>
                    <a:pt x="889590" y="342900"/>
                    <a:pt x="946297" y="372139"/>
                  </a:cubicBezTo>
                  <a:cubicBezTo>
                    <a:pt x="1003004" y="401379"/>
                    <a:pt x="1081862" y="435048"/>
                    <a:pt x="1137683" y="467832"/>
                  </a:cubicBezTo>
                  <a:cubicBezTo>
                    <a:pt x="1193504" y="500616"/>
                    <a:pt x="1245781" y="528970"/>
                    <a:pt x="1281223" y="568842"/>
                  </a:cubicBezTo>
                  <a:cubicBezTo>
                    <a:pt x="1316665" y="608714"/>
                    <a:pt x="1321096" y="660105"/>
                    <a:pt x="1350335" y="707065"/>
                  </a:cubicBezTo>
                  <a:cubicBezTo>
                    <a:pt x="1379574" y="754025"/>
                    <a:pt x="1439825" y="811618"/>
                    <a:pt x="1456660" y="850604"/>
                  </a:cubicBezTo>
                  <a:cubicBezTo>
                    <a:pt x="1473495" y="889590"/>
                    <a:pt x="1467293" y="907311"/>
                    <a:pt x="1451344" y="940981"/>
                  </a:cubicBezTo>
                  <a:cubicBezTo>
                    <a:pt x="1435395" y="974651"/>
                    <a:pt x="1360967" y="1052623"/>
                    <a:pt x="1360967" y="1052623"/>
                  </a:cubicBezTo>
                  <a:lnTo>
                    <a:pt x="1360967" y="1052623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任意多边形 255"/>
            <p:cNvSpPr/>
            <p:nvPr/>
          </p:nvSpPr>
          <p:spPr>
            <a:xfrm>
              <a:off x="7741050" y="2514182"/>
              <a:ext cx="138404" cy="74515"/>
            </a:xfrm>
            <a:custGeom>
              <a:avLst/>
              <a:gdLst>
                <a:gd name="connsiteX0" fmla="*/ 0 w 138224"/>
                <a:gd name="connsiteY0" fmla="*/ 0 h 74428"/>
                <a:gd name="connsiteX1" fmla="*/ 138224 w 138224"/>
                <a:gd name="connsiteY1" fmla="*/ 74428 h 74428"/>
                <a:gd name="connsiteX2" fmla="*/ 138224 w 138224"/>
                <a:gd name="connsiteY2" fmla="*/ 74428 h 7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24" h="74428">
                  <a:moveTo>
                    <a:pt x="0" y="0"/>
                  </a:moveTo>
                  <a:lnTo>
                    <a:pt x="138224" y="74428"/>
                  </a:lnTo>
                  <a:lnTo>
                    <a:pt x="138224" y="74428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任意多边形 256"/>
            <p:cNvSpPr/>
            <p:nvPr/>
          </p:nvSpPr>
          <p:spPr>
            <a:xfrm>
              <a:off x="8048192" y="2657760"/>
              <a:ext cx="191491" cy="90873"/>
            </a:xfrm>
            <a:custGeom>
              <a:avLst/>
              <a:gdLst>
                <a:gd name="connsiteX0" fmla="*/ 0 w 159488"/>
                <a:gd name="connsiteY0" fmla="*/ 0 h 37214"/>
                <a:gd name="connsiteX1" fmla="*/ 159488 w 159488"/>
                <a:gd name="connsiteY1" fmla="*/ 37214 h 37214"/>
                <a:gd name="connsiteX2" fmla="*/ 159488 w 159488"/>
                <a:gd name="connsiteY2" fmla="*/ 37214 h 3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88" h="37214">
                  <a:moveTo>
                    <a:pt x="0" y="0"/>
                  </a:moveTo>
                  <a:lnTo>
                    <a:pt x="159488" y="37214"/>
                  </a:lnTo>
                  <a:lnTo>
                    <a:pt x="159488" y="37214"/>
                  </a:ln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9" name="直接连接符 259"/>
            <p:cNvCxnSpPr/>
            <p:nvPr/>
          </p:nvCxnSpPr>
          <p:spPr>
            <a:xfrm>
              <a:off x="7304983" y="2083443"/>
              <a:ext cx="382980" cy="2726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263"/>
            <p:cNvCxnSpPr/>
            <p:nvPr/>
          </p:nvCxnSpPr>
          <p:spPr>
            <a:xfrm>
              <a:off x="7794136" y="2123427"/>
              <a:ext cx="206658" cy="18175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266"/>
            <p:cNvCxnSpPr/>
            <p:nvPr/>
          </p:nvCxnSpPr>
          <p:spPr>
            <a:xfrm>
              <a:off x="7007321" y="2065268"/>
              <a:ext cx="180114" cy="12723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269"/>
            <p:cNvCxnSpPr/>
            <p:nvPr/>
          </p:nvCxnSpPr>
          <p:spPr>
            <a:xfrm>
              <a:off x="6783600" y="2041642"/>
              <a:ext cx="108068" cy="5452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271"/>
            <p:cNvCxnSpPr/>
            <p:nvPr/>
          </p:nvCxnSpPr>
          <p:spPr>
            <a:xfrm>
              <a:off x="6501104" y="1999840"/>
              <a:ext cx="145988" cy="25444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273"/>
            <p:cNvCxnSpPr/>
            <p:nvPr/>
          </p:nvCxnSpPr>
          <p:spPr>
            <a:xfrm>
              <a:off x="8108863" y="2141602"/>
              <a:ext cx="108069" cy="5453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274"/>
            <p:cNvCxnSpPr/>
            <p:nvPr/>
          </p:nvCxnSpPr>
          <p:spPr>
            <a:xfrm flipV="1">
              <a:off x="7081262" y="4118999"/>
              <a:ext cx="210450" cy="98143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277"/>
            <p:cNvCxnSpPr/>
            <p:nvPr/>
          </p:nvCxnSpPr>
          <p:spPr>
            <a:xfrm flipV="1">
              <a:off x="7067991" y="4233499"/>
              <a:ext cx="396251" cy="99960"/>
            </a:xfrm>
            <a:prstGeom prst="line">
              <a:avLst/>
            </a:prstGeom>
            <a:ln w="127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肘形连接符 109"/>
          <p:cNvCxnSpPr>
            <a:endCxn id="135" idx="2"/>
          </p:cNvCxnSpPr>
          <p:nvPr/>
        </p:nvCxnSpPr>
        <p:spPr>
          <a:xfrm rot="16200000" flipV="1">
            <a:off x="2842419" y="1766094"/>
            <a:ext cx="873125" cy="22383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5652" b="4960"/>
          <a:stretch/>
        </p:blipFill>
        <p:spPr>
          <a:xfrm>
            <a:off x="3101625" y="2372395"/>
            <a:ext cx="533472" cy="29100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9" name="Picture 2" descr="相关图片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80759" y="3121673"/>
            <a:ext cx="502092" cy="35017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110" name="肘形连接符 120"/>
          <p:cNvCxnSpPr>
            <a:stCxn id="109" idx="0"/>
            <a:endCxn id="12" idx="2"/>
          </p:cNvCxnSpPr>
          <p:nvPr/>
        </p:nvCxnSpPr>
        <p:spPr>
          <a:xfrm rot="16200000" flipV="1">
            <a:off x="3902869" y="2191544"/>
            <a:ext cx="1665287" cy="193675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9824"/>
          <p:cNvSpPr txBox="1">
            <a:spLocks noChangeArrowheads="1"/>
          </p:cNvSpPr>
          <p:nvPr/>
        </p:nvSpPr>
        <p:spPr bwMode="auto">
          <a:xfrm>
            <a:off x="4014788" y="808038"/>
            <a:ext cx="127158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Safe City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CCTV, surveillance, face identification, </a:t>
            </a:r>
          </a:p>
        </p:txBody>
      </p:sp>
      <p:pic>
        <p:nvPicPr>
          <p:cNvPr id="112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641374" y="3526014"/>
            <a:ext cx="518083" cy="350630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3" name="肘形连接符 123"/>
          <p:cNvCxnSpPr>
            <a:endCxn id="10" idx="2"/>
          </p:cNvCxnSpPr>
          <p:nvPr/>
        </p:nvCxnSpPr>
        <p:spPr>
          <a:xfrm rot="16200000" flipV="1">
            <a:off x="6704012" y="2360613"/>
            <a:ext cx="2030413" cy="24923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9824"/>
          <p:cNvSpPr txBox="1">
            <a:spLocks noChangeArrowheads="1"/>
          </p:cNvSpPr>
          <p:nvPr/>
        </p:nvSpPr>
        <p:spPr bwMode="auto">
          <a:xfrm>
            <a:off x="6940550" y="788988"/>
            <a:ext cx="13954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e-Governanc</a:t>
            </a:r>
            <a:r>
              <a:rPr lang="en-US" altLang="zh-CN" sz="1400" kern="0" dirty="0">
                <a:solidFill>
                  <a:schemeClr val="bg1"/>
                </a:solidFill>
              </a:rPr>
              <a:t>e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10G connection, public service online </a:t>
            </a:r>
          </a:p>
        </p:txBody>
      </p:sp>
      <p:pic>
        <p:nvPicPr>
          <p:cNvPr id="115" name="图片 14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t="16331" r="40973" b="4990"/>
          <a:stretch/>
        </p:blipFill>
        <p:spPr>
          <a:xfrm>
            <a:off x="9011343" y="3928814"/>
            <a:ext cx="533472" cy="35017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6" name="Text Box 9824"/>
          <p:cNvSpPr txBox="1">
            <a:spLocks noChangeArrowheads="1"/>
          </p:cNvSpPr>
          <p:nvPr/>
        </p:nvSpPr>
        <p:spPr bwMode="auto">
          <a:xfrm>
            <a:off x="8372475" y="5988050"/>
            <a:ext cx="14795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e-Education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10G to campus, education cloud, remote learning </a:t>
            </a:r>
          </a:p>
        </p:txBody>
      </p:sp>
      <p:cxnSp>
        <p:nvCxnSpPr>
          <p:cNvPr id="117" name="肘形连接符 129"/>
          <p:cNvCxnSpPr/>
          <p:nvPr/>
        </p:nvCxnSpPr>
        <p:spPr>
          <a:xfrm rot="5400000">
            <a:off x="8428831" y="5103019"/>
            <a:ext cx="1679575" cy="8413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31159" y="2545949"/>
            <a:ext cx="531974" cy="350176"/>
          </a:xfrm>
          <a:prstGeom prst="roundRect">
            <a:avLst>
              <a:gd name="adj" fmla="val 9028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9" name="Text Box 9824"/>
          <p:cNvSpPr txBox="1">
            <a:spLocks noChangeArrowheads="1"/>
          </p:cNvSpPr>
          <p:nvPr/>
        </p:nvSpPr>
        <p:spPr bwMode="auto">
          <a:xfrm>
            <a:off x="5524500" y="758825"/>
            <a:ext cx="12715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e-Payment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All shops support digital payment</a:t>
            </a:r>
          </a:p>
        </p:txBody>
      </p:sp>
      <p:cxnSp>
        <p:nvCxnSpPr>
          <p:cNvPr id="120" name="肘形连接符 137"/>
          <p:cNvCxnSpPr>
            <a:stCxn id="118" idx="0"/>
            <a:endCxn id="11" idx="2"/>
          </p:cNvCxnSpPr>
          <p:nvPr/>
        </p:nvCxnSpPr>
        <p:spPr>
          <a:xfrm rot="16200000" flipV="1">
            <a:off x="5608638" y="1957388"/>
            <a:ext cx="1090612" cy="8731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 l="8654" r="40932"/>
          <a:stretch/>
        </p:blipFill>
        <p:spPr>
          <a:xfrm>
            <a:off x="6225218" y="4086715"/>
            <a:ext cx="658306" cy="380120"/>
          </a:xfrm>
          <a:prstGeom prst="roundRect">
            <a:avLst>
              <a:gd name="adj" fmla="val 10473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" name="图片 2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084831" y="2676884"/>
            <a:ext cx="533472" cy="350176"/>
          </a:xfrm>
          <a:prstGeom prst="roundRect">
            <a:avLst>
              <a:gd name="adj" fmla="val 6735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" name="图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 l="5879" r="8911"/>
          <a:stretch/>
        </p:blipFill>
        <p:spPr>
          <a:xfrm>
            <a:off x="4080976" y="4120323"/>
            <a:ext cx="523286" cy="350176"/>
          </a:xfrm>
          <a:prstGeom prst="roundRect">
            <a:avLst>
              <a:gd name="adj" fmla="val 8898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4" name="肘形连接符 142"/>
          <p:cNvCxnSpPr>
            <a:endCxn id="9" idx="2"/>
          </p:cNvCxnSpPr>
          <p:nvPr/>
        </p:nvCxnSpPr>
        <p:spPr>
          <a:xfrm rot="16200000" flipV="1">
            <a:off x="8579644" y="1947069"/>
            <a:ext cx="1193800" cy="26511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9824"/>
          <p:cNvSpPr txBox="1">
            <a:spLocks noChangeArrowheads="1"/>
          </p:cNvSpPr>
          <p:nvPr/>
        </p:nvSpPr>
        <p:spPr bwMode="auto">
          <a:xfrm>
            <a:off x="8420100" y="812800"/>
            <a:ext cx="12715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Smart Home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4KTV, Surveillance,  healthcare</a:t>
            </a:r>
          </a:p>
        </p:txBody>
      </p:sp>
      <p:cxnSp>
        <p:nvCxnSpPr>
          <p:cNvPr id="126" name="肘形连接符 146"/>
          <p:cNvCxnSpPr>
            <a:stCxn id="121" idx="2"/>
            <a:endCxn id="5" idx="0"/>
          </p:cNvCxnSpPr>
          <p:nvPr/>
        </p:nvCxnSpPr>
        <p:spPr>
          <a:xfrm rot="16200000" flipH="1">
            <a:off x="6027738" y="4994275"/>
            <a:ext cx="1574800" cy="5207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Box 9824"/>
          <p:cNvSpPr txBox="1">
            <a:spLocks noChangeArrowheads="1"/>
          </p:cNvSpPr>
          <p:nvPr/>
        </p:nvSpPr>
        <p:spPr bwMode="auto">
          <a:xfrm>
            <a:off x="6472238" y="6013450"/>
            <a:ext cx="12382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Surveillance</a:t>
            </a:r>
            <a:r>
              <a:rPr lang="en-US" altLang="zh-CN" sz="1061" b="1" kern="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CCTV, traffic monitoring/control </a:t>
            </a:r>
          </a:p>
        </p:txBody>
      </p:sp>
      <p:cxnSp>
        <p:nvCxnSpPr>
          <p:cNvPr id="128" name="肘形连接符 157"/>
          <p:cNvCxnSpPr>
            <a:endCxn id="8" idx="0"/>
          </p:cNvCxnSpPr>
          <p:nvPr/>
        </p:nvCxnSpPr>
        <p:spPr>
          <a:xfrm rot="5400000">
            <a:off x="2782888" y="4711700"/>
            <a:ext cx="1690687" cy="969963"/>
          </a:xfrm>
          <a:prstGeom prst="bentConnector3">
            <a:avLst>
              <a:gd name="adj1" fmla="val -2412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Box 9824"/>
          <p:cNvSpPr txBox="1">
            <a:spLocks noChangeArrowheads="1"/>
          </p:cNvSpPr>
          <p:nvPr/>
        </p:nvSpPr>
        <p:spPr bwMode="auto">
          <a:xfrm>
            <a:off x="2514600" y="6045200"/>
            <a:ext cx="13843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Industrial IOT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Smart campus, smart cloud, big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data analysis </a:t>
            </a:r>
          </a:p>
        </p:txBody>
      </p:sp>
      <p:sp>
        <p:nvSpPr>
          <p:cNvPr id="130" name="矩形 280"/>
          <p:cNvSpPr/>
          <p:nvPr/>
        </p:nvSpPr>
        <p:spPr>
          <a:xfrm>
            <a:off x="65088" y="2619375"/>
            <a:ext cx="23542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884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/>
              <a:t>Be the </a:t>
            </a:r>
            <a:r>
              <a:rPr lang="en-US" altLang="zh-CN" sz="1300" b="1" dirty="0">
                <a:solidFill>
                  <a:srgbClr val="C00000"/>
                </a:solidFill>
              </a:rPr>
              <a:t>1</a:t>
            </a:r>
            <a:r>
              <a:rPr lang="en-US" altLang="zh-CN" sz="1300" b="1" baseline="30000" dirty="0">
                <a:solidFill>
                  <a:srgbClr val="C00000"/>
                </a:solidFill>
              </a:rPr>
              <a:t>st</a:t>
            </a:r>
            <a:r>
              <a:rPr lang="en-US" altLang="zh-CN" sz="1300" b="1" dirty="0">
                <a:solidFill>
                  <a:srgbClr val="C00000"/>
                </a:solidFill>
              </a:rPr>
              <a:t>  All fiber network </a:t>
            </a:r>
            <a:r>
              <a:rPr lang="en-US" altLang="zh-CN" sz="1200" dirty="0"/>
              <a:t>in India </a:t>
            </a:r>
          </a:p>
          <a:p>
            <a:pPr marL="171450" indent="-171450" fontAlgn="auto">
              <a:spcBef>
                <a:spcPts val="0"/>
              </a:spcBef>
              <a:spcAft>
                <a:spcPts val="884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FTTH </a:t>
            </a:r>
            <a:r>
              <a:rPr lang="en-US" altLang="zh-CN" sz="1200" dirty="0"/>
              <a:t>coverage in 1100 Cities </a:t>
            </a:r>
          </a:p>
          <a:p>
            <a:pPr marL="171450" indent="-171450" fontAlgn="auto">
              <a:spcBef>
                <a:spcPts val="0"/>
              </a:spcBef>
              <a:spcAft>
                <a:spcPts val="884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1Gbps</a:t>
            </a:r>
            <a:r>
              <a:rPr lang="en-US" altLang="zh-CN" sz="1300" b="1" dirty="0">
                <a:solidFill>
                  <a:srgbClr val="C00000"/>
                </a:solidFill>
              </a:rPr>
              <a:t> </a:t>
            </a:r>
            <a:r>
              <a:rPr lang="en-US" altLang="zh-CN" sz="1200" dirty="0"/>
              <a:t>ready network</a:t>
            </a:r>
          </a:p>
          <a:p>
            <a:pPr marL="171450" indent="-171450" fontAlgn="auto">
              <a:spcBef>
                <a:spcPts val="0"/>
              </a:spcBef>
              <a:spcAft>
                <a:spcPts val="884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spc="-16" dirty="0"/>
              <a:t>Average connection speed </a:t>
            </a:r>
            <a:r>
              <a:rPr lang="en-US" altLang="zh-CN" sz="1300" b="1" spc="-1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&gt;100Mbps</a:t>
            </a:r>
          </a:p>
          <a:p>
            <a:pPr marL="171450" indent="-171450" fontAlgn="auto">
              <a:spcBef>
                <a:spcPts val="0"/>
              </a:spcBef>
              <a:spcAft>
                <a:spcPts val="884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 </a:t>
            </a:r>
            <a:r>
              <a:rPr lang="en-US" altLang="zh-CN" sz="13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</a:t>
            </a:r>
            <a:r>
              <a:rPr lang="en-US" altLang="zh-CN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200" dirty="0"/>
              <a:t>investment since 2012</a:t>
            </a:r>
          </a:p>
        </p:txBody>
      </p:sp>
      <p:pic>
        <p:nvPicPr>
          <p:cNvPr id="131" name="图片 37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 l="7970" r="4478"/>
          <a:stretch/>
        </p:blipFill>
        <p:spPr>
          <a:xfrm>
            <a:off x="5069257" y="4543142"/>
            <a:ext cx="507080" cy="35017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2" name="Text Box 9824"/>
          <p:cNvSpPr txBox="1">
            <a:spLocks noChangeArrowheads="1"/>
          </p:cNvSpPr>
          <p:nvPr/>
        </p:nvSpPr>
        <p:spPr bwMode="auto">
          <a:xfrm>
            <a:off x="4352925" y="6024563"/>
            <a:ext cx="16176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e-Environment</a:t>
            </a: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PMI, UV, air pollution monitoring </a:t>
            </a:r>
          </a:p>
        </p:txBody>
      </p:sp>
      <p:cxnSp>
        <p:nvCxnSpPr>
          <p:cNvPr id="133" name="肘形连接符 170"/>
          <p:cNvCxnSpPr>
            <a:stCxn id="131" idx="2"/>
            <a:endCxn id="6" idx="0"/>
          </p:cNvCxnSpPr>
          <p:nvPr/>
        </p:nvCxnSpPr>
        <p:spPr>
          <a:xfrm rot="5400000">
            <a:off x="4645025" y="5380038"/>
            <a:ext cx="1165225" cy="1905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66"/>
          <p:cNvSpPr/>
          <p:nvPr/>
        </p:nvSpPr>
        <p:spPr>
          <a:xfrm>
            <a:off x="9828213" y="2247900"/>
            <a:ext cx="2290762" cy="3246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Become the </a:t>
            </a:r>
            <a:r>
              <a:rPr lang="en-US" altLang="zh-CN" sz="13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No 1 Mobile Data </a:t>
            </a:r>
            <a:r>
              <a:rPr lang="en-US" altLang="zh-CN" sz="1100">
                <a:ea typeface="SimSun" pitchFamily="2" charset="-122"/>
              </a:rPr>
              <a:t>and </a:t>
            </a:r>
            <a:r>
              <a:rPr lang="en-US" altLang="zh-CN" sz="13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Top 5  fixed data </a:t>
            </a:r>
            <a:r>
              <a:rPr lang="en-US" altLang="zh-CN" sz="1100" b="1">
                <a:ea typeface="SimSun" pitchFamily="2" charset="-122"/>
              </a:rPr>
              <a:t>network globally 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IN" altLang="zh-TW" sz="13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Significant </a:t>
            </a:r>
            <a:r>
              <a:rPr lang="zh-TW" altLang="en-US" sz="1300" b="1">
                <a:solidFill>
                  <a:srgbClr val="C00000"/>
                </a:solidFill>
                <a:ea typeface="PMingLiU" pitchFamily="18" charset="-120"/>
              </a:rPr>
              <a:t>↑</a:t>
            </a:r>
            <a:r>
              <a:rPr lang="en-US" altLang="zh-CN" sz="1300" b="1">
                <a:solidFill>
                  <a:srgbClr val="C00000"/>
                </a:solidFill>
                <a:ea typeface="SimSun" pitchFamily="2" charset="-122"/>
              </a:rPr>
              <a:t> </a:t>
            </a:r>
            <a:r>
              <a:rPr lang="en-US" altLang="zh-CN" sz="13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GDP</a:t>
            </a:r>
            <a:r>
              <a:rPr lang="en-US" altLang="zh-CN" sz="1300" b="1">
                <a:solidFill>
                  <a:srgbClr val="C00000"/>
                </a:solidFill>
                <a:ea typeface="SimSun" pitchFamily="2" charset="-122"/>
              </a:rPr>
              <a:t> </a:t>
            </a: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p.c. (till 2020)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zh-TW" altLang="en-US" sz="12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/>
                <a:ea typeface="PMingLiU" pitchFamily="18" charset="-120"/>
              </a:rPr>
              <a:t>↑</a:t>
            </a: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 Enterprise Growth 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zh-TW" altLang="en-US" sz="12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/>
                <a:ea typeface="PMingLiU" pitchFamily="18" charset="-120"/>
              </a:rPr>
              <a:t>↓</a:t>
            </a: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 Time in govt. affairs 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zh-TW" altLang="en-US" sz="12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/>
                <a:ea typeface="PMingLiU" pitchFamily="18" charset="-120"/>
              </a:rPr>
              <a:t>↓</a:t>
            </a: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 Crime rate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 </a:t>
            </a:r>
            <a:r>
              <a:rPr lang="zh-TW" altLang="en-US" sz="12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/>
                <a:ea typeface="PMingLiU" pitchFamily="18" charset="-120"/>
              </a:rPr>
              <a:t>↑ </a:t>
            </a:r>
            <a:r>
              <a:rPr lang="en-US" altLang="zh-TW" sz="1200" b="1">
                <a:solidFill>
                  <a:srgbClr val="0D0D0D"/>
                </a:solidFill>
                <a:ea typeface="PMingLiU" pitchFamily="18" charset="-120"/>
              </a:rPr>
              <a:t>D</a:t>
            </a: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igital payment 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b="1">
                <a:solidFill>
                  <a:srgbClr val="0D0D0D"/>
                </a:solidFill>
                <a:ea typeface="SimSun" pitchFamily="2" charset="-122"/>
              </a:rPr>
              <a:t>Learning anytime and anywhere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IN" altLang="zh-CN" sz="13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10 Mn+ Enterprise on Fiber </a:t>
            </a:r>
            <a:r>
              <a:rPr lang="en-US" altLang="zh-CN" sz="13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</a:p>
          <a:p>
            <a:pPr marL="171450" indent="-171450">
              <a:lnSpc>
                <a:spcPts val="1325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50 Mn+ Homes on Fiber </a:t>
            </a:r>
            <a:endParaRPr lang="en-US" altLang="zh-CN" sz="1200" b="1">
              <a:solidFill>
                <a:srgbClr val="0D0D0D"/>
              </a:solidFill>
              <a:ea typeface="SimSun" pitchFamily="2" charset="-122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466975" y="817563"/>
            <a:ext cx="1400175" cy="623887"/>
          </a:xfrm>
          <a:prstGeom prst="roundRect">
            <a:avLst/>
          </a:prstGeom>
          <a:gradFill>
            <a:gsLst>
              <a:gs pos="0">
                <a:schemeClr val="accent1">
                  <a:shade val="93000"/>
                  <a:satMod val="130000"/>
                </a:schemeClr>
              </a:gs>
              <a:gs pos="57000">
                <a:srgbClr val="03007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8" tIns="56896" rIns="99568" bIns="56896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 Box 9824"/>
          <p:cNvSpPr txBox="1">
            <a:spLocks noChangeArrowheads="1"/>
          </p:cNvSpPr>
          <p:nvPr/>
        </p:nvSpPr>
        <p:spPr bwMode="auto">
          <a:xfrm>
            <a:off x="2514600" y="739775"/>
            <a:ext cx="12779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36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77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City </a:t>
            </a:r>
            <a:r>
              <a:rPr lang="en-US" altLang="zh-CN" sz="1400" b="1" kern="0" dirty="0" err="1">
                <a:solidFill>
                  <a:schemeClr val="bg1"/>
                </a:solidFill>
              </a:rPr>
              <a:t>WiFi</a:t>
            </a:r>
            <a:endParaRPr lang="en-US" altLang="zh-CN" sz="1400" b="1" kern="0" dirty="0">
              <a:solidFill>
                <a:schemeClr val="bg1"/>
              </a:solidFill>
            </a:endParaRPr>
          </a:p>
          <a:p>
            <a:pPr algn="ctr" fontAlgn="auto">
              <a:lnSpc>
                <a:spcPts val="10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73" kern="0" dirty="0">
                <a:solidFill>
                  <a:schemeClr val="bg1"/>
                </a:solidFill>
              </a:rPr>
              <a:t>Free Wi-Fi, Auto log </a:t>
            </a:r>
            <a:r>
              <a:rPr lang="en-US" altLang="zh-CN" sz="973" kern="0" dirty="0" err="1">
                <a:solidFill>
                  <a:schemeClr val="bg1"/>
                </a:solidFill>
              </a:rPr>
              <a:t>ob</a:t>
            </a:r>
            <a:r>
              <a:rPr lang="en-US" altLang="zh-CN" sz="973" kern="0" dirty="0">
                <a:solidFill>
                  <a:schemeClr val="bg1"/>
                </a:solidFill>
              </a:rPr>
              <a:t>, Customer Info </a:t>
            </a:r>
          </a:p>
        </p:txBody>
      </p:sp>
      <p:sp>
        <p:nvSpPr>
          <p:cNvPr id="12331" name="标题 67"/>
          <p:cNvSpPr txBox="1">
            <a:spLocks/>
          </p:cNvSpPr>
          <p:nvPr/>
        </p:nvSpPr>
        <p:spPr bwMode="auto">
          <a:xfrm>
            <a:off x="123825" y="-9525"/>
            <a:ext cx="1117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47" tIns="60926" rIns="121847" bIns="60926" anchor="ctr"/>
          <a:lstStyle/>
          <a:p>
            <a:pPr defTabSz="1219200"/>
            <a:r>
              <a:rPr lang="en-US" altLang="zh-CN" sz="3200" b="1">
                <a:solidFill>
                  <a:srgbClr val="03007F"/>
                </a:solidFill>
                <a:ea typeface="SimSun" pitchFamily="2" charset="-122"/>
                <a:sym typeface="Arial" pitchFamily="34" charset="0"/>
              </a:rPr>
              <a:t>Jio GigaFiber (Home &amp; Business)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165600" y="6475413"/>
            <a:ext cx="3860800" cy="246062"/>
          </a:xfrm>
        </p:spPr>
        <p:txBody>
          <a:bodyPr/>
          <a:lstStyle/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 rot="5400000">
            <a:off x="4347369" y="3520282"/>
            <a:ext cx="4006850" cy="1008062"/>
          </a:xfrm>
          <a:custGeom>
            <a:avLst/>
            <a:gdLst/>
            <a:ahLst/>
            <a:cxnLst>
              <a:cxn ang="0">
                <a:pos x="4854" y="0"/>
              </a:cxn>
              <a:cxn ang="0">
                <a:pos x="3042" y="198"/>
              </a:cxn>
              <a:cxn ang="0">
                <a:pos x="3732" y="198"/>
              </a:cxn>
              <a:cxn ang="0">
                <a:pos x="3732" y="198"/>
              </a:cxn>
              <a:cxn ang="0">
                <a:pos x="3730" y="202"/>
              </a:cxn>
              <a:cxn ang="0">
                <a:pos x="3722" y="212"/>
              </a:cxn>
              <a:cxn ang="0">
                <a:pos x="3712" y="220"/>
              </a:cxn>
              <a:cxn ang="0">
                <a:pos x="3700" y="228"/>
              </a:cxn>
              <a:cxn ang="0">
                <a:pos x="3682" y="238"/>
              </a:cxn>
              <a:cxn ang="0">
                <a:pos x="3660" y="250"/>
              </a:cxn>
              <a:cxn ang="0">
                <a:pos x="3634" y="262"/>
              </a:cxn>
              <a:cxn ang="0">
                <a:pos x="3600" y="276"/>
              </a:cxn>
              <a:cxn ang="0">
                <a:pos x="3558" y="290"/>
              </a:cxn>
              <a:cxn ang="0">
                <a:pos x="3510" y="306"/>
              </a:cxn>
              <a:cxn ang="0">
                <a:pos x="3454" y="322"/>
              </a:cxn>
              <a:cxn ang="0">
                <a:pos x="3390" y="338"/>
              </a:cxn>
              <a:cxn ang="0">
                <a:pos x="3314" y="356"/>
              </a:cxn>
              <a:cxn ang="0">
                <a:pos x="3230" y="376"/>
              </a:cxn>
              <a:cxn ang="0">
                <a:pos x="3134" y="394"/>
              </a:cxn>
              <a:cxn ang="0">
                <a:pos x="3028" y="414"/>
              </a:cxn>
              <a:cxn ang="0">
                <a:pos x="2910" y="434"/>
              </a:cxn>
              <a:cxn ang="0">
                <a:pos x="2780" y="454"/>
              </a:cxn>
              <a:cxn ang="0">
                <a:pos x="2634" y="474"/>
              </a:cxn>
              <a:cxn ang="0">
                <a:pos x="2476" y="494"/>
              </a:cxn>
              <a:cxn ang="0">
                <a:pos x="2304" y="514"/>
              </a:cxn>
              <a:cxn ang="0">
                <a:pos x="2118" y="534"/>
              </a:cxn>
              <a:cxn ang="0">
                <a:pos x="1914" y="556"/>
              </a:cxn>
              <a:cxn ang="0">
                <a:pos x="1694" y="576"/>
              </a:cxn>
              <a:cxn ang="0">
                <a:pos x="1458" y="596"/>
              </a:cxn>
              <a:cxn ang="0">
                <a:pos x="1204" y="614"/>
              </a:cxn>
              <a:cxn ang="0">
                <a:pos x="932" y="634"/>
              </a:cxn>
              <a:cxn ang="0">
                <a:pos x="640" y="652"/>
              </a:cxn>
              <a:cxn ang="0">
                <a:pos x="330" y="670"/>
              </a:cxn>
              <a:cxn ang="0">
                <a:pos x="0" y="688"/>
              </a:cxn>
              <a:cxn ang="0">
                <a:pos x="0" y="696"/>
              </a:cxn>
              <a:cxn ang="0">
                <a:pos x="9938" y="696"/>
              </a:cxn>
              <a:cxn ang="0">
                <a:pos x="9938" y="698"/>
              </a:cxn>
              <a:cxn ang="0">
                <a:pos x="9938" y="698"/>
              </a:cxn>
              <a:cxn ang="0">
                <a:pos x="9810" y="692"/>
              </a:cxn>
              <a:cxn ang="0">
                <a:pos x="9468" y="674"/>
              </a:cxn>
              <a:cxn ang="0">
                <a:pos x="9236" y="660"/>
              </a:cxn>
              <a:cxn ang="0">
                <a:pos x="8970" y="642"/>
              </a:cxn>
              <a:cxn ang="0">
                <a:pos x="8678" y="620"/>
              </a:cxn>
              <a:cxn ang="0">
                <a:pos x="8370" y="594"/>
              </a:cxn>
              <a:cxn ang="0">
                <a:pos x="8052" y="562"/>
              </a:cxn>
              <a:cxn ang="0">
                <a:pos x="7892" y="546"/>
              </a:cxn>
              <a:cxn ang="0">
                <a:pos x="7730" y="528"/>
              </a:cxn>
              <a:cxn ang="0">
                <a:pos x="7572" y="508"/>
              </a:cxn>
              <a:cxn ang="0">
                <a:pos x="7414" y="488"/>
              </a:cxn>
              <a:cxn ang="0">
                <a:pos x="7258" y="466"/>
              </a:cxn>
              <a:cxn ang="0">
                <a:pos x="7108" y="442"/>
              </a:cxn>
              <a:cxn ang="0">
                <a:pos x="6960" y="418"/>
              </a:cxn>
              <a:cxn ang="0">
                <a:pos x="6820" y="392"/>
              </a:cxn>
              <a:cxn ang="0">
                <a:pos x="6686" y="366"/>
              </a:cxn>
              <a:cxn ang="0">
                <a:pos x="6558" y="336"/>
              </a:cxn>
              <a:cxn ang="0">
                <a:pos x="6440" y="306"/>
              </a:cxn>
              <a:cxn ang="0">
                <a:pos x="6330" y="276"/>
              </a:cxn>
              <a:cxn ang="0">
                <a:pos x="6230" y="242"/>
              </a:cxn>
              <a:cxn ang="0">
                <a:pos x="6184" y="226"/>
              </a:cxn>
              <a:cxn ang="0">
                <a:pos x="6142" y="208"/>
              </a:cxn>
              <a:cxn ang="0">
                <a:pos x="6824" y="208"/>
              </a:cxn>
              <a:cxn ang="0">
                <a:pos x="4854" y="0"/>
              </a:cxn>
            </a:cxnLst>
            <a:rect l="0" t="0" r="r" b="b"/>
            <a:pathLst>
              <a:path w="9938" h="698">
                <a:moveTo>
                  <a:pt x="4854" y="0"/>
                </a:moveTo>
                <a:lnTo>
                  <a:pt x="3042" y="198"/>
                </a:lnTo>
                <a:lnTo>
                  <a:pt x="3732" y="198"/>
                </a:lnTo>
                <a:lnTo>
                  <a:pt x="3732" y="198"/>
                </a:lnTo>
                <a:lnTo>
                  <a:pt x="3730" y="202"/>
                </a:lnTo>
                <a:lnTo>
                  <a:pt x="3722" y="212"/>
                </a:lnTo>
                <a:lnTo>
                  <a:pt x="3712" y="220"/>
                </a:lnTo>
                <a:lnTo>
                  <a:pt x="3700" y="228"/>
                </a:lnTo>
                <a:lnTo>
                  <a:pt x="3682" y="238"/>
                </a:lnTo>
                <a:lnTo>
                  <a:pt x="3660" y="250"/>
                </a:lnTo>
                <a:lnTo>
                  <a:pt x="3634" y="262"/>
                </a:lnTo>
                <a:lnTo>
                  <a:pt x="3600" y="276"/>
                </a:lnTo>
                <a:lnTo>
                  <a:pt x="3558" y="290"/>
                </a:lnTo>
                <a:lnTo>
                  <a:pt x="3510" y="306"/>
                </a:lnTo>
                <a:lnTo>
                  <a:pt x="3454" y="322"/>
                </a:lnTo>
                <a:lnTo>
                  <a:pt x="3390" y="338"/>
                </a:lnTo>
                <a:lnTo>
                  <a:pt x="3314" y="356"/>
                </a:lnTo>
                <a:lnTo>
                  <a:pt x="3230" y="376"/>
                </a:lnTo>
                <a:lnTo>
                  <a:pt x="3134" y="394"/>
                </a:lnTo>
                <a:lnTo>
                  <a:pt x="3028" y="414"/>
                </a:lnTo>
                <a:lnTo>
                  <a:pt x="2910" y="434"/>
                </a:lnTo>
                <a:lnTo>
                  <a:pt x="2780" y="454"/>
                </a:lnTo>
                <a:lnTo>
                  <a:pt x="2634" y="474"/>
                </a:lnTo>
                <a:lnTo>
                  <a:pt x="2476" y="494"/>
                </a:lnTo>
                <a:lnTo>
                  <a:pt x="2304" y="514"/>
                </a:lnTo>
                <a:lnTo>
                  <a:pt x="2118" y="534"/>
                </a:lnTo>
                <a:lnTo>
                  <a:pt x="1914" y="556"/>
                </a:lnTo>
                <a:lnTo>
                  <a:pt x="1694" y="576"/>
                </a:lnTo>
                <a:lnTo>
                  <a:pt x="1458" y="596"/>
                </a:lnTo>
                <a:lnTo>
                  <a:pt x="1204" y="614"/>
                </a:lnTo>
                <a:lnTo>
                  <a:pt x="932" y="634"/>
                </a:lnTo>
                <a:lnTo>
                  <a:pt x="640" y="652"/>
                </a:lnTo>
                <a:lnTo>
                  <a:pt x="330" y="670"/>
                </a:lnTo>
                <a:lnTo>
                  <a:pt x="0" y="688"/>
                </a:lnTo>
                <a:lnTo>
                  <a:pt x="0" y="696"/>
                </a:lnTo>
                <a:lnTo>
                  <a:pt x="9938" y="696"/>
                </a:lnTo>
                <a:lnTo>
                  <a:pt x="9938" y="698"/>
                </a:lnTo>
                <a:lnTo>
                  <a:pt x="9938" y="698"/>
                </a:lnTo>
                <a:lnTo>
                  <a:pt x="9810" y="692"/>
                </a:lnTo>
                <a:lnTo>
                  <a:pt x="9468" y="674"/>
                </a:lnTo>
                <a:lnTo>
                  <a:pt x="9236" y="660"/>
                </a:lnTo>
                <a:lnTo>
                  <a:pt x="8970" y="642"/>
                </a:lnTo>
                <a:lnTo>
                  <a:pt x="8678" y="620"/>
                </a:lnTo>
                <a:lnTo>
                  <a:pt x="8370" y="594"/>
                </a:lnTo>
                <a:lnTo>
                  <a:pt x="8052" y="562"/>
                </a:lnTo>
                <a:lnTo>
                  <a:pt x="7892" y="546"/>
                </a:lnTo>
                <a:lnTo>
                  <a:pt x="7730" y="528"/>
                </a:lnTo>
                <a:lnTo>
                  <a:pt x="7572" y="508"/>
                </a:lnTo>
                <a:lnTo>
                  <a:pt x="7414" y="488"/>
                </a:lnTo>
                <a:lnTo>
                  <a:pt x="7258" y="466"/>
                </a:lnTo>
                <a:lnTo>
                  <a:pt x="7108" y="442"/>
                </a:lnTo>
                <a:lnTo>
                  <a:pt x="6960" y="418"/>
                </a:lnTo>
                <a:lnTo>
                  <a:pt x="6820" y="392"/>
                </a:lnTo>
                <a:lnTo>
                  <a:pt x="6686" y="366"/>
                </a:lnTo>
                <a:lnTo>
                  <a:pt x="6558" y="336"/>
                </a:lnTo>
                <a:lnTo>
                  <a:pt x="6440" y="306"/>
                </a:lnTo>
                <a:lnTo>
                  <a:pt x="6330" y="276"/>
                </a:lnTo>
                <a:lnTo>
                  <a:pt x="6230" y="242"/>
                </a:lnTo>
                <a:lnTo>
                  <a:pt x="6184" y="226"/>
                </a:lnTo>
                <a:lnTo>
                  <a:pt x="6142" y="208"/>
                </a:lnTo>
                <a:lnTo>
                  <a:pt x="6824" y="208"/>
                </a:lnTo>
                <a:lnTo>
                  <a:pt x="4854" y="0"/>
                </a:lnTo>
                <a:close/>
              </a:path>
            </a:pathLst>
          </a:custGeom>
          <a:gradFill flip="none" rotWithShape="1">
            <a:gsLst>
              <a:gs pos="10000">
                <a:srgbClr val="03007F"/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91410" tIns="45705" rIns="91410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+mn-lt"/>
              <a:cs typeface="+mn-cs"/>
              <a:sym typeface="Arial" pitchFamily="34" charset="0"/>
            </a:endParaRPr>
          </a:p>
        </p:txBody>
      </p:sp>
      <p:sp>
        <p:nvSpPr>
          <p:cNvPr id="3" name="圆角矩形 4"/>
          <p:cNvSpPr/>
          <p:nvPr/>
        </p:nvSpPr>
        <p:spPr bwMode="auto">
          <a:xfrm rot="10800000" flipH="1">
            <a:off x="341313" y="1735138"/>
            <a:ext cx="5470525" cy="449421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007F"/>
              </a:gs>
              <a:gs pos="50000">
                <a:srgbClr val="00B0F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5" tIns="81283" rIns="162565" bIns="81283" anchor="ctr"/>
          <a:lstStyle/>
          <a:p>
            <a:pPr algn="ctr" defTabSz="912813" fontAlgn="ctr"/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4" name="圆角矩形 5"/>
          <p:cNvSpPr/>
          <p:nvPr/>
        </p:nvSpPr>
        <p:spPr bwMode="auto">
          <a:xfrm rot="10800000">
            <a:off x="6891338" y="1706563"/>
            <a:ext cx="4887912" cy="449421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007F"/>
              </a:gs>
              <a:gs pos="50000">
                <a:srgbClr val="00B0F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5" tIns="81283" rIns="162565" bIns="81283" anchor="ctr"/>
          <a:lstStyle/>
          <a:p>
            <a:pPr algn="ctr" defTabSz="912813" fontAlgn="ctr"/>
            <a:endParaRPr lang="en-GB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矩形 18"/>
          <p:cNvSpPr>
            <a:spLocks noChangeArrowheads="1"/>
          </p:cNvSpPr>
          <p:nvPr/>
        </p:nvSpPr>
        <p:spPr bwMode="auto">
          <a:xfrm>
            <a:off x="376238" y="2078038"/>
            <a:ext cx="1666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4K Video 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drives bandwidth</a:t>
            </a:r>
          </a:p>
        </p:txBody>
      </p:sp>
      <p:sp>
        <p:nvSpPr>
          <p:cNvPr id="13318" name="文本框 19"/>
          <p:cNvSpPr txBox="1">
            <a:spLocks noChangeArrowheads="1"/>
          </p:cNvSpPr>
          <p:nvPr/>
        </p:nvSpPr>
        <p:spPr bwMode="auto">
          <a:xfrm>
            <a:off x="331788" y="3521075"/>
            <a:ext cx="166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VR/AR 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New Use cases </a:t>
            </a:r>
          </a:p>
        </p:txBody>
      </p:sp>
      <p:grpSp>
        <p:nvGrpSpPr>
          <p:cNvPr id="13319" name="组合 72"/>
          <p:cNvGrpSpPr>
            <a:grpSpLocks/>
          </p:cNvGrpSpPr>
          <p:nvPr/>
        </p:nvGrpSpPr>
        <p:grpSpPr bwMode="auto">
          <a:xfrm>
            <a:off x="4048125" y="3848100"/>
            <a:ext cx="890588" cy="282575"/>
            <a:chOff x="7114621" y="1955251"/>
            <a:chExt cx="1571302" cy="270364"/>
          </a:xfrm>
        </p:grpSpPr>
        <p:sp>
          <p:nvSpPr>
            <p:cNvPr id="9" name="椭圆 38"/>
            <p:cNvSpPr/>
            <p:nvPr/>
          </p:nvSpPr>
          <p:spPr>
            <a:xfrm flipH="1" flipV="1">
              <a:off x="7169953" y="1955251"/>
              <a:ext cx="1460638" cy="228388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indent="-188913" algn="ctr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  <a:buSzPct val="100000"/>
              </a:pP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sym typeface="Arial" pitchFamily="34" charset="0"/>
              </a:endParaRPr>
            </a:p>
          </p:txBody>
        </p:sp>
        <p:sp>
          <p:nvSpPr>
            <p:cNvPr id="10" name="椭圆 39"/>
            <p:cNvSpPr/>
            <p:nvPr/>
          </p:nvSpPr>
          <p:spPr>
            <a:xfrm flipH="1" flipV="1">
              <a:off x="7114621" y="1979923"/>
              <a:ext cx="1571302" cy="245692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indent="-188913" algn="ctr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  <a:buSzPct val="100000"/>
              </a:pP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sym typeface="Arial" pitchFamily="34" charset="0"/>
              </a:endParaRPr>
            </a:p>
          </p:txBody>
        </p:sp>
      </p:grpSp>
      <p:sp>
        <p:nvSpPr>
          <p:cNvPr id="13320" name="文本框 49"/>
          <p:cNvSpPr txBox="1">
            <a:spLocks noChangeArrowheads="1"/>
          </p:cNvSpPr>
          <p:nvPr/>
        </p:nvSpPr>
        <p:spPr bwMode="auto">
          <a:xfrm>
            <a:off x="4116388" y="4146550"/>
            <a:ext cx="985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1200">
                <a:solidFill>
                  <a:schemeClr val="bg1"/>
                </a:solidFill>
                <a:latin typeface="Akkurat Pro"/>
                <a:ea typeface="SimSun" pitchFamily="2" charset="-122"/>
              </a:rPr>
              <a:t>VR terminal</a:t>
            </a:r>
          </a:p>
        </p:txBody>
      </p:sp>
      <p:grpSp>
        <p:nvGrpSpPr>
          <p:cNvPr id="13321" name="组合 72"/>
          <p:cNvGrpSpPr>
            <a:grpSpLocks/>
          </p:cNvGrpSpPr>
          <p:nvPr/>
        </p:nvGrpSpPr>
        <p:grpSpPr bwMode="auto">
          <a:xfrm>
            <a:off x="2265363" y="3816350"/>
            <a:ext cx="890587" cy="282575"/>
            <a:chOff x="7114621" y="1955251"/>
            <a:chExt cx="1571302" cy="270364"/>
          </a:xfrm>
        </p:grpSpPr>
        <p:sp>
          <p:nvSpPr>
            <p:cNvPr id="14" name="椭圆 47"/>
            <p:cNvSpPr/>
            <p:nvPr/>
          </p:nvSpPr>
          <p:spPr>
            <a:xfrm flipH="1" flipV="1">
              <a:off x="7169953" y="1955251"/>
              <a:ext cx="1460638" cy="228388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indent="-188913" algn="ctr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  <a:buSzPct val="100000"/>
              </a:pPr>
              <a:endParaRPr lang="zh-CN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sym typeface="Arial" pitchFamily="34" charset="0"/>
              </a:endParaRPr>
            </a:p>
          </p:txBody>
        </p:sp>
        <p:sp>
          <p:nvSpPr>
            <p:cNvPr id="15" name="椭圆 48"/>
            <p:cNvSpPr/>
            <p:nvPr/>
          </p:nvSpPr>
          <p:spPr>
            <a:xfrm flipH="1" flipV="1">
              <a:off x="7114621" y="1979923"/>
              <a:ext cx="1571302" cy="245692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indent="-188913" algn="ctr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  <a:buSzPct val="100000"/>
              </a:pPr>
              <a:endParaRPr lang="zh-CN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sym typeface="Arial" pitchFamily="34" charset="0"/>
              </a:endParaRPr>
            </a:p>
          </p:txBody>
        </p:sp>
      </p:grpSp>
      <p:pic>
        <p:nvPicPr>
          <p:cNvPr id="13322" name="图片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138" y="3816350"/>
            <a:ext cx="7143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标题 3"/>
          <p:cNvSpPr txBox="1">
            <a:spLocks/>
          </p:cNvSpPr>
          <p:nvPr/>
        </p:nvSpPr>
        <p:spPr bwMode="auto">
          <a:xfrm>
            <a:off x="7321550" y="2722563"/>
            <a:ext cx="1282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7388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Bandwidth</a:t>
            </a:r>
            <a:endParaRPr lang="zh-CN" altLang="en-US" sz="1400">
              <a:solidFill>
                <a:schemeClr val="bg1"/>
              </a:solidFill>
              <a:ea typeface="方正兰亭粗黑简体"/>
            </a:endParaRPr>
          </a:p>
        </p:txBody>
      </p:sp>
      <p:sp>
        <p:nvSpPr>
          <p:cNvPr id="13324" name="矩形 9"/>
          <p:cNvSpPr>
            <a:spLocks noChangeArrowheads="1"/>
          </p:cNvSpPr>
          <p:nvPr/>
        </p:nvSpPr>
        <p:spPr bwMode="auto">
          <a:xfrm>
            <a:off x="8604250" y="2184400"/>
            <a:ext cx="3325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7613"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ea typeface="方正兰亭粗黑简体"/>
              </a:rPr>
              <a:t>10Mb -&gt; 100Mb -&gt; 1Gbps</a:t>
            </a:r>
          </a:p>
          <a:p>
            <a:pPr defTabSz="1217613"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ea typeface="方正兰亭粗黑简体"/>
              </a:rPr>
              <a:t>BB+ WiFi+ 4K IPTV/ VR + Game</a:t>
            </a:r>
          </a:p>
        </p:txBody>
      </p:sp>
      <p:pic>
        <p:nvPicPr>
          <p:cNvPr id="13325" name="图片 1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749800"/>
            <a:ext cx="1271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文本框 120"/>
          <p:cNvSpPr txBox="1">
            <a:spLocks noChangeArrowheads="1"/>
          </p:cNvSpPr>
          <p:nvPr/>
        </p:nvSpPr>
        <p:spPr bwMode="auto">
          <a:xfrm>
            <a:off x="1457325" y="5446713"/>
            <a:ext cx="2246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Akkurat Pro"/>
                <a:ea typeface="SimSun" pitchFamily="2" charset="-122"/>
              </a:rPr>
              <a:t>Active user &gt; 100M</a:t>
            </a:r>
            <a:endParaRPr lang="zh-CN" altLang="en-US" sz="1200">
              <a:solidFill>
                <a:schemeClr val="bg1"/>
              </a:solidFill>
              <a:latin typeface="Akkurat Pro"/>
              <a:ea typeface="SimSun" pitchFamily="2" charset="-122"/>
            </a:endParaRPr>
          </a:p>
        </p:txBody>
      </p:sp>
      <p:sp>
        <p:nvSpPr>
          <p:cNvPr id="36" name="矩形 125"/>
          <p:cNvSpPr/>
          <p:nvPr/>
        </p:nvSpPr>
        <p:spPr>
          <a:xfrm>
            <a:off x="1441683" y="3260640"/>
            <a:ext cx="3599063" cy="11134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50000">
                <a:srgbClr val="00B0F0"/>
              </a:gs>
              <a:gs pos="100000">
                <a:srgbClr val="03D4A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5" tIns="81283" rIns="162565" bIns="81283" anchor="ctr"/>
          <a:lstStyle/>
          <a:p>
            <a:pPr algn="ctr" defTabSz="912813" fontAlgn="ctr"/>
            <a:endParaRPr lang="en-US" altLang="zh-CN" sz="6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7" name="矩形 126"/>
          <p:cNvSpPr/>
          <p:nvPr/>
        </p:nvSpPr>
        <p:spPr>
          <a:xfrm>
            <a:off x="1441683" y="4739890"/>
            <a:ext cx="3599063" cy="11134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50000">
                <a:srgbClr val="00B0F0"/>
              </a:gs>
              <a:gs pos="100000">
                <a:srgbClr val="03D4A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5" tIns="81283" rIns="162565" bIns="81283" anchor="ctr"/>
          <a:lstStyle/>
          <a:p>
            <a:pPr algn="ctr" defTabSz="912813" fontAlgn="ctr"/>
            <a:endParaRPr lang="en-US" altLang="zh-CN" sz="60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8" name="矩形 127"/>
          <p:cNvSpPr/>
          <p:nvPr/>
        </p:nvSpPr>
        <p:spPr>
          <a:xfrm>
            <a:off x="7803930" y="3184246"/>
            <a:ext cx="3599063" cy="11134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50000">
                <a:srgbClr val="00B0F0"/>
              </a:gs>
              <a:gs pos="100000">
                <a:srgbClr val="03007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5" tIns="81283" rIns="162565" bIns="81283" anchor="ctr"/>
          <a:lstStyle/>
          <a:p>
            <a:pPr algn="ctr" defTabSz="912813" fontAlgn="ctr"/>
            <a:endParaRPr lang="en-US" altLang="zh-CN" sz="140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336" name="标题 3"/>
          <p:cNvSpPr txBox="1">
            <a:spLocks/>
          </p:cNvSpPr>
          <p:nvPr/>
        </p:nvSpPr>
        <p:spPr bwMode="auto">
          <a:xfrm>
            <a:off x="7480300" y="4087813"/>
            <a:ext cx="955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7388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Latency</a:t>
            </a:r>
            <a:endParaRPr lang="zh-CN" altLang="en-US" sz="1400">
              <a:solidFill>
                <a:schemeClr val="bg1"/>
              </a:solidFill>
              <a:ea typeface="方正兰亭粗黑简体"/>
            </a:endParaRPr>
          </a:p>
        </p:txBody>
      </p:sp>
      <p:sp>
        <p:nvSpPr>
          <p:cNvPr id="13337" name="矩形 11"/>
          <p:cNvSpPr>
            <a:spLocks noChangeArrowheads="1"/>
          </p:cNvSpPr>
          <p:nvPr/>
        </p:nvSpPr>
        <p:spPr bwMode="auto">
          <a:xfrm>
            <a:off x="8629650" y="3533775"/>
            <a:ext cx="2586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7613"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ea typeface="方正兰亭粗黑简体"/>
              </a:rPr>
              <a:t>100ms -&gt; 20ms -&gt; 10ms</a:t>
            </a:r>
          </a:p>
          <a:p>
            <a:pPr defTabSz="1217613"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ea typeface="方正兰亭粗黑简体"/>
              </a:rPr>
              <a:t>E2E network</a:t>
            </a:r>
          </a:p>
        </p:txBody>
      </p:sp>
      <p:sp>
        <p:nvSpPr>
          <p:cNvPr id="53" name="矩形 2"/>
          <p:cNvSpPr/>
          <p:nvPr/>
        </p:nvSpPr>
        <p:spPr>
          <a:xfrm>
            <a:off x="3713163" y="5432425"/>
            <a:ext cx="16271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Akkurat Pro"/>
                <a:ea typeface="SimSun" pitchFamily="2" charset="-122"/>
                <a:cs typeface="Times New Roman" pitchFamily="18" charset="0"/>
              </a:rPr>
              <a:t>body movement </a:t>
            </a: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Akkurat Pro"/>
                <a:ea typeface="SimSun" pitchFamily="2" charset="-122"/>
                <a:cs typeface="Times New Roman" pitchFamily="18" charset="0"/>
              </a:rPr>
              <a:t> 4 meters per second</a:t>
            </a:r>
            <a:endParaRPr lang="en-US" altLang="zh-CN" sz="1200">
              <a:solidFill>
                <a:schemeClr val="bg1"/>
              </a:solidFill>
              <a:latin typeface="Akkurat Pro Light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3339" name="图片 1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838" y="3367088"/>
            <a:ext cx="67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0" name="文本框 143"/>
          <p:cNvSpPr txBox="1">
            <a:spLocks noChangeArrowheads="1"/>
          </p:cNvSpPr>
          <p:nvPr/>
        </p:nvSpPr>
        <p:spPr bwMode="auto">
          <a:xfrm>
            <a:off x="3816350" y="2527300"/>
            <a:ext cx="1887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  <a:ea typeface="SimSun" pitchFamily="2" charset="-122"/>
              </a:rPr>
              <a:t>Live Traffic Monitoring in </a:t>
            </a:r>
          </a:p>
          <a:p>
            <a:pPr algn="ctr"/>
            <a:r>
              <a:rPr lang="en-US" altLang="zh-CN" sz="1100">
                <a:solidFill>
                  <a:schemeClr val="bg1"/>
                </a:solidFill>
                <a:ea typeface="SimSun" pitchFamily="2" charset="-122"/>
              </a:rPr>
              <a:t>Smarty Cities </a:t>
            </a:r>
          </a:p>
        </p:txBody>
      </p:sp>
      <p:pic>
        <p:nvPicPr>
          <p:cNvPr id="13341" name="图片 144"/>
          <p:cNvPicPr>
            <a:picLocks noChangeAspect="1"/>
          </p:cNvPicPr>
          <p:nvPr/>
        </p:nvPicPr>
        <p:blipFill>
          <a:blip r:embed="rId5"/>
          <a:srcRect b="27101"/>
          <a:stretch>
            <a:fillRect/>
          </a:stretch>
        </p:blipFill>
        <p:spPr bwMode="auto">
          <a:xfrm>
            <a:off x="3767138" y="4778375"/>
            <a:ext cx="14366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矩形 127">
            <a:extLst>
              <a:ext uri="{FF2B5EF4-FFF2-40B4-BE49-F238E27FC236}"/>
            </a:extLst>
          </p:cNvPr>
          <p:cNvSpPr/>
          <p:nvPr/>
        </p:nvSpPr>
        <p:spPr>
          <a:xfrm>
            <a:off x="7806860" y="4611159"/>
            <a:ext cx="3599063" cy="11134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50000">
                <a:srgbClr val="00B0F0"/>
              </a:gs>
              <a:gs pos="100000">
                <a:srgbClr val="03D4A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5" tIns="81283" rIns="162565" bIns="81283" anchor="ctr"/>
          <a:lstStyle/>
          <a:p>
            <a:pPr algn="ctr" defTabSz="912813" fontAlgn="ctr"/>
            <a:endParaRPr lang="en-US" altLang="zh-CN" sz="1400">
              <a:solidFill>
                <a:schemeClr val="bg1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345" name="矩形 13"/>
          <p:cNvSpPr>
            <a:spLocks noChangeArrowheads="1"/>
          </p:cNvSpPr>
          <p:nvPr/>
        </p:nvSpPr>
        <p:spPr bwMode="auto">
          <a:xfrm>
            <a:off x="8604250" y="4892675"/>
            <a:ext cx="2963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7613"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ea typeface="方正兰亭粗黑简体"/>
              </a:rPr>
              <a:t> 95% Fulfilment Within 1 Day</a:t>
            </a:r>
          </a:p>
          <a:p>
            <a:pPr defTabSz="1217613"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ea typeface="方正兰亭粗黑简体"/>
              </a:rPr>
              <a:t>Installation and Maintenance</a:t>
            </a:r>
          </a:p>
        </p:txBody>
      </p:sp>
      <p:sp>
        <p:nvSpPr>
          <p:cNvPr id="13346" name="标题 3"/>
          <p:cNvSpPr txBox="1">
            <a:spLocks/>
          </p:cNvSpPr>
          <p:nvPr/>
        </p:nvSpPr>
        <p:spPr bwMode="auto">
          <a:xfrm>
            <a:off x="7372350" y="5491163"/>
            <a:ext cx="11509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7388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Experience</a:t>
            </a:r>
            <a:endParaRPr lang="zh-CN" altLang="en-US" sz="1400">
              <a:solidFill>
                <a:schemeClr val="bg1"/>
              </a:solidFill>
              <a:ea typeface="方正兰亭粗黑简体"/>
            </a:endParaRPr>
          </a:p>
        </p:txBody>
      </p:sp>
      <p:sp>
        <p:nvSpPr>
          <p:cNvPr id="13347" name="矩形 32"/>
          <p:cNvSpPr>
            <a:spLocks noChangeArrowheads="1"/>
          </p:cNvSpPr>
          <p:nvPr/>
        </p:nvSpPr>
        <p:spPr bwMode="auto">
          <a:xfrm>
            <a:off x="1989138" y="2527300"/>
            <a:ext cx="1714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6350"/>
            <a:r>
              <a:rPr lang="en-US" altLang="zh-CN" sz="1100">
                <a:solidFill>
                  <a:schemeClr val="bg1"/>
                </a:solidFill>
                <a:ea typeface="SimSun" pitchFamily="2" charset="-122"/>
              </a:rPr>
              <a:t>4K HDR Live Sport </a:t>
            </a:r>
          </a:p>
        </p:txBody>
      </p:sp>
      <p:sp>
        <p:nvSpPr>
          <p:cNvPr id="13348" name="标题 67"/>
          <p:cNvSpPr txBox="1">
            <a:spLocks/>
          </p:cNvSpPr>
          <p:nvPr/>
        </p:nvSpPr>
        <p:spPr bwMode="auto">
          <a:xfrm>
            <a:off x="-26988" y="31750"/>
            <a:ext cx="11255376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47" tIns="60926" rIns="121847" bIns="60926" anchor="ctr"/>
          <a:lstStyle/>
          <a:p>
            <a:pPr defTabSz="1219200"/>
            <a:r>
              <a:rPr lang="en-US" altLang="zh-CN" sz="3200" b="1">
                <a:solidFill>
                  <a:srgbClr val="03007F"/>
                </a:solidFill>
                <a:ea typeface="SimSun" pitchFamily="2" charset="-122"/>
                <a:sym typeface="Arial" pitchFamily="34" charset="0"/>
              </a:rPr>
              <a:t>Redefining Home Broadband from Bandwidth to Experience</a:t>
            </a:r>
          </a:p>
        </p:txBody>
      </p:sp>
      <p:sp>
        <p:nvSpPr>
          <p:cNvPr id="13349" name="文本框 19"/>
          <p:cNvSpPr txBox="1">
            <a:spLocks noChangeArrowheads="1"/>
          </p:cNvSpPr>
          <p:nvPr/>
        </p:nvSpPr>
        <p:spPr bwMode="auto">
          <a:xfrm>
            <a:off x="279400" y="5024438"/>
            <a:ext cx="1666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ea typeface="SimSun" pitchFamily="2" charset="-122"/>
              </a:rPr>
              <a:t>Gaming need lower latencies </a:t>
            </a:r>
          </a:p>
        </p:txBody>
      </p:sp>
      <p:pic>
        <p:nvPicPr>
          <p:cNvPr id="13350" name="Picture 8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5213" y="2038350"/>
            <a:ext cx="9255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8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2588" y="2035175"/>
            <a:ext cx="9683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8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0238" y="3355975"/>
            <a:ext cx="8556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8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60663" y="37798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54" name="组合 73"/>
          <p:cNvGrpSpPr>
            <a:grpSpLocks/>
          </p:cNvGrpSpPr>
          <p:nvPr/>
        </p:nvGrpSpPr>
        <p:grpSpPr bwMode="auto">
          <a:xfrm>
            <a:off x="4075113" y="3629025"/>
            <a:ext cx="993775" cy="490538"/>
            <a:chOff x="5199301" y="2311513"/>
            <a:chExt cx="924380" cy="345755"/>
          </a:xfrm>
        </p:grpSpPr>
        <p:grpSp>
          <p:nvGrpSpPr>
            <p:cNvPr id="13369" name="组合 76"/>
            <p:cNvGrpSpPr>
              <a:grpSpLocks/>
            </p:cNvGrpSpPr>
            <p:nvPr/>
          </p:nvGrpSpPr>
          <p:grpSpPr bwMode="auto">
            <a:xfrm>
              <a:off x="5199301" y="2311513"/>
              <a:ext cx="439376" cy="332656"/>
              <a:chOff x="4362659" y="73441"/>
              <a:chExt cx="3451299" cy="2228849"/>
            </a:xfrm>
          </p:grpSpPr>
          <p:pic>
            <p:nvPicPr>
              <p:cNvPr id="13371" name="图片 79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413658" y="88295"/>
                <a:ext cx="24003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72" name="图片 80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62659" y="73441"/>
                <a:ext cx="2209800" cy="2228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70" name="图片 7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10117" y="2331032"/>
              <a:ext cx="413564" cy="32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55" name="文本框 49"/>
          <p:cNvSpPr txBox="1">
            <a:spLocks noChangeArrowheads="1"/>
          </p:cNvSpPr>
          <p:nvPr/>
        </p:nvSpPr>
        <p:spPr bwMode="auto">
          <a:xfrm>
            <a:off x="2019300" y="4229100"/>
            <a:ext cx="12779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1200">
                <a:solidFill>
                  <a:schemeClr val="bg1"/>
                </a:solidFill>
                <a:latin typeface="Akkurat Pro"/>
                <a:ea typeface="SimSun" pitchFamily="2" charset="-122"/>
              </a:rPr>
              <a:t>VR  Use Cases </a:t>
            </a:r>
          </a:p>
        </p:txBody>
      </p:sp>
      <p:sp>
        <p:nvSpPr>
          <p:cNvPr id="13356" name="AutoShape 16" descr="Image result for Bandwidth icon"/>
          <p:cNvSpPr>
            <a:spLocks noChangeAspect="1" noChangeArrowheads="1"/>
          </p:cNvSpPr>
          <p:nvPr/>
        </p:nvSpPr>
        <p:spPr bwMode="auto">
          <a:xfrm>
            <a:off x="-26988" y="-152400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Helvetica Neue Light"/>
            </a:endParaRPr>
          </a:p>
        </p:txBody>
      </p:sp>
      <p:grpSp>
        <p:nvGrpSpPr>
          <p:cNvPr id="13357" name="Group 109"/>
          <p:cNvGrpSpPr>
            <a:grpSpLocks/>
          </p:cNvGrpSpPr>
          <p:nvPr/>
        </p:nvGrpSpPr>
        <p:grpSpPr bwMode="auto">
          <a:xfrm>
            <a:off x="7656513" y="2117725"/>
            <a:ext cx="533400" cy="566738"/>
            <a:chOff x="7534459" y="3899397"/>
            <a:chExt cx="1496942" cy="1576051"/>
          </a:xfrm>
        </p:grpSpPr>
        <p:grpSp>
          <p:nvGrpSpPr>
            <p:cNvPr id="13364" name="Group 93"/>
            <p:cNvGrpSpPr>
              <a:grpSpLocks/>
            </p:cNvGrpSpPr>
            <p:nvPr/>
          </p:nvGrpSpPr>
          <p:grpSpPr bwMode="auto">
            <a:xfrm>
              <a:off x="7534459" y="3899397"/>
              <a:ext cx="1424926" cy="1576051"/>
              <a:chOff x="7212227" y="4187494"/>
              <a:chExt cx="1022985" cy="1332886"/>
            </a:xfrm>
          </p:grpSpPr>
          <p:pic>
            <p:nvPicPr>
              <p:cNvPr id="13367" name="Picture 2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212227" y="4187494"/>
                <a:ext cx="1022985" cy="1332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Oval 92"/>
              <p:cNvSpPr/>
              <p:nvPr/>
            </p:nvSpPr>
            <p:spPr>
              <a:xfrm>
                <a:off x="7819937" y="5038748"/>
                <a:ext cx="415801" cy="4741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flipV="1">
              <a:off x="8599247" y="5064879"/>
              <a:ext cx="124745" cy="40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Moon 107"/>
            <p:cNvSpPr/>
            <p:nvPr/>
          </p:nvSpPr>
          <p:spPr>
            <a:xfrm rot="6998271">
              <a:off x="8578389" y="4744308"/>
              <a:ext cx="309029" cy="596995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358" name="Picture 1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675063"/>
            <a:ext cx="419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59" name="Group 115"/>
          <p:cNvGrpSpPr>
            <a:grpSpLocks/>
          </p:cNvGrpSpPr>
          <p:nvPr/>
        </p:nvGrpSpPr>
        <p:grpSpPr bwMode="auto">
          <a:xfrm>
            <a:off x="7478713" y="5045075"/>
            <a:ext cx="733425" cy="547688"/>
            <a:chOff x="7976864" y="5089216"/>
            <a:chExt cx="733028" cy="547648"/>
          </a:xfrm>
        </p:grpSpPr>
        <p:pic>
          <p:nvPicPr>
            <p:cNvPr id="13361" name="Picture 58" descr="C:\Users\Administrator\Desktop\未标题-2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976864" y="5614262"/>
              <a:ext cx="733028" cy="2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2" name="图片 104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21895" y="5089216"/>
              <a:ext cx="465253" cy="46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Oval 114"/>
            <p:cNvSpPr/>
            <p:nvPr/>
          </p:nvSpPr>
          <p:spPr>
            <a:xfrm>
              <a:off x="8121248" y="5097153"/>
              <a:ext cx="480753" cy="4682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569913" y="928688"/>
          <a:ext cx="11082337" cy="2259014"/>
        </p:xfrm>
        <a:graphic>
          <a:graphicData uri="http://schemas.openxmlformats.org/drawingml/2006/table">
            <a:tbl>
              <a:tblPr/>
              <a:tblGrid>
                <a:gridCol w="1963737"/>
                <a:gridCol w="1995488"/>
                <a:gridCol w="1679575"/>
                <a:gridCol w="1954212"/>
                <a:gridCol w="1695450"/>
                <a:gridCol w="179387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Technology 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Attraction to User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Revenue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CAPEX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OPEX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Future Proof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007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/>
                          <a:ea typeface="SimSun" pitchFamily="2" charset="-122"/>
                        </a:rPr>
                        <a:t>CO based xDSL(Exchange)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/>
                          <a:ea typeface="PMingLiU" pitchFamily="18" charset="-120"/>
                        </a:rPr>
                        <a:t>NA 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/>
                          <a:ea typeface="SimSun" pitchFamily="2" charset="-122"/>
                        </a:rPr>
                        <a:t>FTT-Node </a:t>
                      </a:r>
                    </a:p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/>
                          <a:ea typeface="SimSun" pitchFamily="2" charset="-122"/>
                        </a:rPr>
                        <a:t>(Coax, XDSL) 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/>
                          <a:ea typeface="SimSun" pitchFamily="2" charset="-122"/>
                        </a:rPr>
                        <a:t>FTT-Building</a:t>
                      </a:r>
                    </a:p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/>
                          <a:ea typeface="SimSun" pitchFamily="2" charset="-122"/>
                        </a:rPr>
                        <a:t>(Ethernet)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/>
                          <a:ea typeface="SimSun" pitchFamily="2" charset="-122"/>
                        </a:rPr>
                        <a:t>FTT-Home 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25" name="AutoShape 405"/>
          <p:cNvSpPr>
            <a:spLocks noChangeArrowheads="1"/>
          </p:cNvSpPr>
          <p:nvPr/>
        </p:nvSpPr>
        <p:spPr bwMode="auto">
          <a:xfrm>
            <a:off x="10517188" y="1906588"/>
            <a:ext cx="412750" cy="287337"/>
          </a:xfrm>
          <a:prstGeom prst="star5">
            <a:avLst/>
          </a:prstGeom>
          <a:solidFill>
            <a:srgbClr val="3CA541"/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lIns="79200" tIns="39600" rIns="79200" bIns="396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n-lt"/>
              <a:cs typeface="+mn-cs"/>
            </a:endParaRPr>
          </a:p>
        </p:txBody>
      </p:sp>
      <p:sp>
        <p:nvSpPr>
          <p:cNvPr id="126" name="AutoShape 406"/>
          <p:cNvSpPr>
            <a:spLocks noChangeArrowheads="1"/>
          </p:cNvSpPr>
          <p:nvPr/>
        </p:nvSpPr>
        <p:spPr bwMode="auto">
          <a:xfrm>
            <a:off x="10326688" y="2387600"/>
            <a:ext cx="411162" cy="287338"/>
          </a:xfrm>
          <a:prstGeom prst="star5">
            <a:avLst/>
          </a:prstGeom>
          <a:solidFill>
            <a:srgbClr val="3CA541"/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lIns="79200" tIns="39600" rIns="79200" bIns="396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n-lt"/>
              <a:cs typeface="+mn-cs"/>
            </a:endParaRPr>
          </a:p>
        </p:txBody>
      </p:sp>
      <p:sp>
        <p:nvSpPr>
          <p:cNvPr id="127" name="AutoShape 407"/>
          <p:cNvSpPr>
            <a:spLocks noChangeArrowheads="1"/>
          </p:cNvSpPr>
          <p:nvPr/>
        </p:nvSpPr>
        <p:spPr bwMode="auto">
          <a:xfrm>
            <a:off x="10737850" y="2386013"/>
            <a:ext cx="412750" cy="287337"/>
          </a:xfrm>
          <a:prstGeom prst="star5">
            <a:avLst/>
          </a:prstGeom>
          <a:solidFill>
            <a:srgbClr val="3CA541"/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lIns="79200" tIns="39600" rIns="79200" bIns="396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n-lt"/>
              <a:cs typeface="+mn-cs"/>
            </a:endParaRPr>
          </a:p>
        </p:txBody>
      </p:sp>
      <p:sp>
        <p:nvSpPr>
          <p:cNvPr id="128" name="AutoShape 408"/>
          <p:cNvSpPr>
            <a:spLocks noChangeArrowheads="1"/>
          </p:cNvSpPr>
          <p:nvPr/>
        </p:nvSpPr>
        <p:spPr bwMode="auto">
          <a:xfrm>
            <a:off x="10077450" y="2794000"/>
            <a:ext cx="412750" cy="287338"/>
          </a:xfrm>
          <a:prstGeom prst="star5">
            <a:avLst/>
          </a:prstGeom>
          <a:solidFill>
            <a:srgbClr val="3CA541"/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lIns="79200" tIns="39600" rIns="79200" bIns="396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n-lt"/>
              <a:cs typeface="+mn-cs"/>
            </a:endParaRPr>
          </a:p>
        </p:txBody>
      </p:sp>
      <p:sp>
        <p:nvSpPr>
          <p:cNvPr id="129" name="AutoShape 409"/>
          <p:cNvSpPr>
            <a:spLocks noChangeArrowheads="1"/>
          </p:cNvSpPr>
          <p:nvPr/>
        </p:nvSpPr>
        <p:spPr bwMode="auto">
          <a:xfrm>
            <a:off x="10490200" y="2792413"/>
            <a:ext cx="412750" cy="287337"/>
          </a:xfrm>
          <a:prstGeom prst="star5">
            <a:avLst/>
          </a:prstGeom>
          <a:solidFill>
            <a:srgbClr val="3CA541"/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lIns="79200" tIns="39600" rIns="79200" bIns="396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n-lt"/>
              <a:cs typeface="+mn-cs"/>
            </a:endParaRPr>
          </a:p>
        </p:txBody>
      </p:sp>
      <p:sp>
        <p:nvSpPr>
          <p:cNvPr id="130" name="AutoShape 410"/>
          <p:cNvSpPr>
            <a:spLocks noChangeArrowheads="1"/>
          </p:cNvSpPr>
          <p:nvPr/>
        </p:nvSpPr>
        <p:spPr bwMode="auto">
          <a:xfrm>
            <a:off x="10904538" y="2792413"/>
            <a:ext cx="412750" cy="287337"/>
          </a:xfrm>
          <a:prstGeom prst="star5">
            <a:avLst/>
          </a:prstGeom>
          <a:solidFill>
            <a:srgbClr val="3CA541"/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lIns="79200" tIns="39600" rIns="79200" bIns="396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n-lt"/>
              <a:cs typeface="+mn-cs"/>
            </a:endParaRPr>
          </a:p>
        </p:txBody>
      </p:sp>
      <p:grpSp>
        <p:nvGrpSpPr>
          <p:cNvPr id="14386" name="Group 674"/>
          <p:cNvGrpSpPr>
            <a:grpSpLocks/>
          </p:cNvGrpSpPr>
          <p:nvPr/>
        </p:nvGrpSpPr>
        <p:grpSpPr bwMode="auto">
          <a:xfrm>
            <a:off x="569913" y="3487738"/>
            <a:ext cx="11099800" cy="2760662"/>
            <a:chOff x="798514" y="3741891"/>
            <a:chExt cx="10957091" cy="2761061"/>
          </a:xfrm>
        </p:grpSpPr>
        <p:sp>
          <p:nvSpPr>
            <p:cNvPr id="369" name="AutoShape 412"/>
            <p:cNvSpPr>
              <a:spLocks noChangeArrowheads="1"/>
            </p:cNvSpPr>
            <p:nvPr/>
          </p:nvSpPr>
          <p:spPr bwMode="gray">
            <a:xfrm>
              <a:off x="798514" y="3741891"/>
              <a:ext cx="10957091" cy="2761061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03007F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IN" altLang="en-US" sz="1400">
                <a:solidFill>
                  <a:schemeClr val="bg1"/>
                </a:solidFill>
                <a:latin typeface="FrutigerNext LT Regular"/>
                <a:ea typeface="MS PGothic" pitchFamily="34" charset="-128"/>
              </a:endParaRPr>
            </a:p>
          </p:txBody>
        </p:sp>
        <p:sp>
          <p:nvSpPr>
            <p:cNvPr id="14498" name="Freeform 413"/>
            <p:cNvSpPr>
              <a:spLocks/>
            </p:cNvSpPr>
            <p:nvPr/>
          </p:nvSpPr>
          <p:spPr bwMode="auto">
            <a:xfrm>
              <a:off x="2792753" y="5136692"/>
              <a:ext cx="1051211" cy="155489"/>
            </a:xfrm>
            <a:custGeom>
              <a:avLst/>
              <a:gdLst>
                <a:gd name="T0" fmla="*/ 0 w 5045"/>
                <a:gd name="T1" fmla="*/ 586 h 1591"/>
                <a:gd name="T2" fmla="*/ 6668 w 5045"/>
                <a:gd name="T3" fmla="*/ 1759 h 1591"/>
                <a:gd name="T4" fmla="*/ 6251 w 5045"/>
                <a:gd name="T5" fmla="*/ 1857 h 1591"/>
                <a:gd name="T6" fmla="*/ 11043 w 5045"/>
                <a:gd name="T7" fmla="*/ 1759 h 1591"/>
                <a:gd name="T8" fmla="*/ 10210 w 5045"/>
                <a:gd name="T9" fmla="*/ 880 h 1591"/>
                <a:gd name="T10" fmla="*/ 9585 w 5045"/>
                <a:gd name="T11" fmla="*/ 1075 h 1591"/>
                <a:gd name="T12" fmla="*/ 2917 w 5045"/>
                <a:gd name="T13" fmla="*/ 0 h 1591"/>
                <a:gd name="T14" fmla="*/ 0 w 5045"/>
                <a:gd name="T15" fmla="*/ 586 h 15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45"/>
                <a:gd name="T25" fmla="*/ 0 h 1591"/>
                <a:gd name="T26" fmla="*/ 5045 w 5045"/>
                <a:gd name="T27" fmla="*/ 1591 h 15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45" h="1591">
                  <a:moveTo>
                    <a:pt x="0" y="526"/>
                  </a:moveTo>
                  <a:lnTo>
                    <a:pt x="3035" y="1509"/>
                  </a:lnTo>
                  <a:lnTo>
                    <a:pt x="2830" y="1591"/>
                  </a:lnTo>
                  <a:lnTo>
                    <a:pt x="5045" y="1486"/>
                  </a:lnTo>
                  <a:lnTo>
                    <a:pt x="4708" y="803"/>
                  </a:lnTo>
                  <a:lnTo>
                    <a:pt x="4440" y="915"/>
                  </a:lnTo>
                  <a:lnTo>
                    <a:pt x="1307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EAEAEA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14499" name="Freeform 415"/>
            <p:cNvSpPr>
              <a:spLocks/>
            </p:cNvSpPr>
            <p:nvPr/>
          </p:nvSpPr>
          <p:spPr bwMode="auto">
            <a:xfrm>
              <a:off x="6328089" y="5785613"/>
              <a:ext cx="1051211" cy="163578"/>
            </a:xfrm>
            <a:custGeom>
              <a:avLst/>
              <a:gdLst>
                <a:gd name="T0" fmla="*/ 0 w 5045"/>
                <a:gd name="T1" fmla="*/ 720 h 1591"/>
                <a:gd name="T2" fmla="*/ 6668 w 5045"/>
                <a:gd name="T3" fmla="*/ 2056 h 1591"/>
                <a:gd name="T4" fmla="*/ 6251 w 5045"/>
                <a:gd name="T5" fmla="*/ 2159 h 1591"/>
                <a:gd name="T6" fmla="*/ 11043 w 5045"/>
                <a:gd name="T7" fmla="*/ 1953 h 1591"/>
                <a:gd name="T8" fmla="*/ 10210 w 5045"/>
                <a:gd name="T9" fmla="*/ 1131 h 1591"/>
                <a:gd name="T10" fmla="*/ 9585 w 5045"/>
                <a:gd name="T11" fmla="*/ 1234 h 1591"/>
                <a:gd name="T12" fmla="*/ 2917 w 5045"/>
                <a:gd name="T13" fmla="*/ 0 h 1591"/>
                <a:gd name="T14" fmla="*/ 0 w 5045"/>
                <a:gd name="T15" fmla="*/ 720 h 15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45"/>
                <a:gd name="T25" fmla="*/ 0 h 1591"/>
                <a:gd name="T26" fmla="*/ 5045 w 5045"/>
                <a:gd name="T27" fmla="*/ 1591 h 15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45" h="1591">
                  <a:moveTo>
                    <a:pt x="0" y="526"/>
                  </a:moveTo>
                  <a:lnTo>
                    <a:pt x="3035" y="1509"/>
                  </a:lnTo>
                  <a:lnTo>
                    <a:pt x="2830" y="1591"/>
                  </a:lnTo>
                  <a:lnTo>
                    <a:pt x="5045" y="1486"/>
                  </a:lnTo>
                  <a:lnTo>
                    <a:pt x="4708" y="803"/>
                  </a:lnTo>
                  <a:lnTo>
                    <a:pt x="4440" y="915"/>
                  </a:lnTo>
                  <a:lnTo>
                    <a:pt x="1307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EAEAEA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14500" name="Freeform 416"/>
            <p:cNvSpPr>
              <a:spLocks/>
            </p:cNvSpPr>
            <p:nvPr/>
          </p:nvSpPr>
          <p:spPr bwMode="auto">
            <a:xfrm>
              <a:off x="874038" y="3815481"/>
              <a:ext cx="4139527" cy="1298741"/>
            </a:xfrm>
            <a:custGeom>
              <a:avLst/>
              <a:gdLst>
                <a:gd name="T0" fmla="*/ 0 w 6013"/>
                <a:gd name="T1" fmla="*/ 134938 h 4283"/>
                <a:gd name="T2" fmla="*/ 452298 w 6013"/>
                <a:gd name="T3" fmla="*/ 90969 h 4283"/>
                <a:gd name="T4" fmla="*/ 470886 w 6013"/>
                <a:gd name="T5" fmla="*/ 67924 h 4283"/>
                <a:gd name="T6" fmla="*/ 470886 w 6013"/>
                <a:gd name="T7" fmla="*/ 68227 h 4283"/>
                <a:gd name="T8" fmla="*/ 211348 w 6013"/>
                <a:gd name="T9" fmla="*/ 0 h 4283"/>
                <a:gd name="T10" fmla="*/ 211348 w 6013"/>
                <a:gd name="T11" fmla="*/ 0 h 4283"/>
                <a:gd name="T12" fmla="*/ 0 w 6013"/>
                <a:gd name="T13" fmla="*/ 134938 h 4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13"/>
                <a:gd name="T22" fmla="*/ 0 h 4283"/>
                <a:gd name="T23" fmla="*/ 6013 w 6013"/>
                <a:gd name="T24" fmla="*/ 4283 h 42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13" h="4283">
                  <a:moveTo>
                    <a:pt x="0" y="3912"/>
                  </a:moveTo>
                  <a:cubicBezTo>
                    <a:pt x="2382" y="4283"/>
                    <a:pt x="4966" y="3709"/>
                    <a:pt x="5772" y="2631"/>
                  </a:cubicBezTo>
                  <a:cubicBezTo>
                    <a:pt x="5931" y="2419"/>
                    <a:pt x="6012" y="2197"/>
                    <a:pt x="6013" y="1972"/>
                  </a:cubicBezTo>
                  <a:lnTo>
                    <a:pt x="6013" y="1973"/>
                  </a:lnTo>
                  <a:cubicBezTo>
                    <a:pt x="6013" y="1052"/>
                    <a:pt x="4657" y="245"/>
                    <a:pt x="2700" y="0"/>
                  </a:cubicBezTo>
                  <a:lnTo>
                    <a:pt x="0" y="3912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501" name="Freeform 417"/>
            <p:cNvSpPr>
              <a:spLocks/>
            </p:cNvSpPr>
            <p:nvPr/>
          </p:nvSpPr>
          <p:spPr bwMode="auto">
            <a:xfrm>
              <a:off x="865873" y="3815481"/>
              <a:ext cx="4143609" cy="1300539"/>
            </a:xfrm>
            <a:custGeom>
              <a:avLst/>
              <a:gdLst>
                <a:gd name="T0" fmla="*/ 34415 w 6020"/>
                <a:gd name="T1" fmla="*/ 78554 h 4288"/>
                <a:gd name="T2" fmla="*/ 0 w 6020"/>
                <a:gd name="T3" fmla="*/ 134967 h 4288"/>
                <a:gd name="T4" fmla="*/ 450841 w 6020"/>
                <a:gd name="T5" fmla="*/ 91899 h 4288"/>
                <a:gd name="T6" fmla="*/ 471490 w 6020"/>
                <a:gd name="T7" fmla="*/ 68242 h 4288"/>
                <a:gd name="T8" fmla="*/ 212687 w 6020"/>
                <a:gd name="T9" fmla="*/ 0 h 4288"/>
                <a:gd name="T10" fmla="*/ 212687 w 6020"/>
                <a:gd name="T11" fmla="*/ 0 h 4288"/>
                <a:gd name="T12" fmla="*/ 34415 w 6020"/>
                <a:gd name="T13" fmla="*/ 78554 h 4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20"/>
                <a:gd name="T22" fmla="*/ 0 h 4288"/>
                <a:gd name="T23" fmla="*/ 6020 w 6020"/>
                <a:gd name="T24" fmla="*/ 4288 h 4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20" h="4288">
                  <a:moveTo>
                    <a:pt x="439" y="2273"/>
                  </a:moveTo>
                  <a:lnTo>
                    <a:pt x="0" y="3910"/>
                  </a:lnTo>
                  <a:cubicBezTo>
                    <a:pt x="2350" y="4288"/>
                    <a:pt x="4929" y="3729"/>
                    <a:pt x="5761" y="2661"/>
                  </a:cubicBezTo>
                  <a:cubicBezTo>
                    <a:pt x="5932" y="2441"/>
                    <a:pt x="6020" y="2210"/>
                    <a:pt x="6020" y="1976"/>
                  </a:cubicBezTo>
                  <a:cubicBezTo>
                    <a:pt x="6020" y="1054"/>
                    <a:pt x="4667" y="246"/>
                    <a:pt x="2713" y="0"/>
                  </a:cubicBezTo>
                  <a:lnTo>
                    <a:pt x="439" y="2273"/>
                  </a:lnTo>
                  <a:close/>
                </a:path>
              </a:pathLst>
            </a:custGeom>
            <a:solidFill>
              <a:srgbClr val="FF93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502" name="Freeform 418"/>
            <p:cNvSpPr>
              <a:spLocks/>
            </p:cNvSpPr>
            <p:nvPr/>
          </p:nvSpPr>
          <p:spPr bwMode="auto">
            <a:xfrm>
              <a:off x="865873" y="3815481"/>
              <a:ext cx="4143609" cy="1300539"/>
            </a:xfrm>
            <a:custGeom>
              <a:avLst/>
              <a:gdLst>
                <a:gd name="T0" fmla="*/ 34415 w 6020"/>
                <a:gd name="T1" fmla="*/ 78554 h 4288"/>
                <a:gd name="T2" fmla="*/ 0 w 6020"/>
                <a:gd name="T3" fmla="*/ 134967 h 4288"/>
                <a:gd name="T4" fmla="*/ 450841 w 6020"/>
                <a:gd name="T5" fmla="*/ 91899 h 4288"/>
                <a:gd name="T6" fmla="*/ 471490 w 6020"/>
                <a:gd name="T7" fmla="*/ 68242 h 4288"/>
                <a:gd name="T8" fmla="*/ 212687 w 6020"/>
                <a:gd name="T9" fmla="*/ 0 h 4288"/>
                <a:gd name="T10" fmla="*/ 212687 w 6020"/>
                <a:gd name="T11" fmla="*/ 0 h 4288"/>
                <a:gd name="T12" fmla="*/ 34415 w 6020"/>
                <a:gd name="T13" fmla="*/ 78554 h 4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20"/>
                <a:gd name="T22" fmla="*/ 0 h 4288"/>
                <a:gd name="T23" fmla="*/ 6020 w 6020"/>
                <a:gd name="T24" fmla="*/ 4288 h 4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20" h="4288">
                  <a:moveTo>
                    <a:pt x="439" y="2273"/>
                  </a:moveTo>
                  <a:lnTo>
                    <a:pt x="0" y="3910"/>
                  </a:lnTo>
                  <a:cubicBezTo>
                    <a:pt x="2350" y="4288"/>
                    <a:pt x="4929" y="3729"/>
                    <a:pt x="5761" y="2661"/>
                  </a:cubicBezTo>
                  <a:cubicBezTo>
                    <a:pt x="5932" y="2441"/>
                    <a:pt x="6020" y="2210"/>
                    <a:pt x="6020" y="1976"/>
                  </a:cubicBezTo>
                  <a:cubicBezTo>
                    <a:pt x="6020" y="1054"/>
                    <a:pt x="4667" y="246"/>
                    <a:pt x="2713" y="0"/>
                  </a:cubicBezTo>
                  <a:lnTo>
                    <a:pt x="439" y="227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4503" name="Group 419"/>
            <p:cNvGrpSpPr>
              <a:grpSpLocks/>
            </p:cNvGrpSpPr>
            <p:nvPr/>
          </p:nvGrpSpPr>
          <p:grpSpPr bwMode="auto">
            <a:xfrm>
              <a:off x="849543" y="3808291"/>
              <a:ext cx="4504899" cy="1235826"/>
              <a:chOff x="248" y="797"/>
              <a:chExt cx="2207" cy="1375"/>
            </a:xfrm>
          </p:grpSpPr>
          <p:sp>
            <p:nvSpPr>
              <p:cNvPr id="14625" name="AutoShape 420"/>
              <p:cNvSpPr>
                <a:spLocks noChangeAspect="1" noChangeArrowheads="1" noTextEdit="1"/>
              </p:cNvSpPr>
              <p:nvPr/>
            </p:nvSpPr>
            <p:spPr bwMode="auto">
              <a:xfrm>
                <a:off x="248" y="797"/>
                <a:ext cx="2106" cy="1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26" name="Freeform 421"/>
              <p:cNvSpPr>
                <a:spLocks/>
              </p:cNvSpPr>
              <p:nvPr/>
            </p:nvSpPr>
            <p:spPr bwMode="auto">
              <a:xfrm>
                <a:off x="303" y="1093"/>
                <a:ext cx="1305" cy="811"/>
              </a:xfrm>
              <a:custGeom>
                <a:avLst/>
                <a:gdLst>
                  <a:gd name="T0" fmla="*/ 7 w 3871"/>
                  <a:gd name="T1" fmla="*/ 53 h 2406"/>
                  <a:gd name="T2" fmla="*/ 0 w 3871"/>
                  <a:gd name="T3" fmla="*/ 79 h 2406"/>
                  <a:gd name="T4" fmla="*/ 132 w 3871"/>
                  <a:gd name="T5" fmla="*/ 67 h 2406"/>
                  <a:gd name="T6" fmla="*/ 148 w 3871"/>
                  <a:gd name="T7" fmla="*/ 43 h 2406"/>
                  <a:gd name="T8" fmla="*/ 60 w 3871"/>
                  <a:gd name="T9" fmla="*/ 0 h 2406"/>
                  <a:gd name="T10" fmla="*/ 60 w 3871"/>
                  <a:gd name="T11" fmla="*/ 0 h 2406"/>
                  <a:gd name="T12" fmla="*/ 7 w 3871"/>
                  <a:gd name="T13" fmla="*/ 53 h 2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1"/>
                  <a:gd name="T22" fmla="*/ 0 h 2406"/>
                  <a:gd name="T23" fmla="*/ 3871 w 3871"/>
                  <a:gd name="T24" fmla="*/ 2406 h 2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1" h="2406">
                    <a:moveTo>
                      <a:pt x="183" y="1374"/>
                    </a:moveTo>
                    <a:lnTo>
                      <a:pt x="0" y="2057"/>
                    </a:lnTo>
                    <a:cubicBezTo>
                      <a:pt x="1133" y="2406"/>
                      <a:pt x="2675" y="2272"/>
                      <a:pt x="3444" y="1757"/>
                    </a:cubicBezTo>
                    <a:cubicBezTo>
                      <a:pt x="3722" y="1570"/>
                      <a:pt x="3871" y="1350"/>
                      <a:pt x="3871" y="1124"/>
                    </a:cubicBezTo>
                    <a:cubicBezTo>
                      <a:pt x="3871" y="531"/>
                      <a:pt x="2859" y="39"/>
                      <a:pt x="1557" y="0"/>
                    </a:cubicBezTo>
                    <a:lnTo>
                      <a:pt x="183" y="1374"/>
                    </a:lnTo>
                    <a:close/>
                  </a:path>
                </a:pathLst>
              </a:custGeom>
              <a:solidFill>
                <a:srgbClr val="A3E3F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27" name="Freeform 422"/>
              <p:cNvSpPr>
                <a:spLocks/>
              </p:cNvSpPr>
              <p:nvPr/>
            </p:nvSpPr>
            <p:spPr bwMode="auto">
              <a:xfrm>
                <a:off x="303" y="1093"/>
                <a:ext cx="1305" cy="811"/>
              </a:xfrm>
              <a:custGeom>
                <a:avLst/>
                <a:gdLst>
                  <a:gd name="T0" fmla="*/ 7 w 3871"/>
                  <a:gd name="T1" fmla="*/ 53 h 2406"/>
                  <a:gd name="T2" fmla="*/ 0 w 3871"/>
                  <a:gd name="T3" fmla="*/ 79 h 2406"/>
                  <a:gd name="T4" fmla="*/ 132 w 3871"/>
                  <a:gd name="T5" fmla="*/ 67 h 2406"/>
                  <a:gd name="T6" fmla="*/ 148 w 3871"/>
                  <a:gd name="T7" fmla="*/ 43 h 2406"/>
                  <a:gd name="T8" fmla="*/ 60 w 3871"/>
                  <a:gd name="T9" fmla="*/ 0 h 2406"/>
                  <a:gd name="T10" fmla="*/ 60 w 3871"/>
                  <a:gd name="T11" fmla="*/ 0 h 2406"/>
                  <a:gd name="T12" fmla="*/ 7 w 3871"/>
                  <a:gd name="T13" fmla="*/ 53 h 2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1"/>
                  <a:gd name="T22" fmla="*/ 0 h 2406"/>
                  <a:gd name="T23" fmla="*/ 3871 w 3871"/>
                  <a:gd name="T24" fmla="*/ 2406 h 2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1" h="2406">
                    <a:moveTo>
                      <a:pt x="183" y="1374"/>
                    </a:moveTo>
                    <a:lnTo>
                      <a:pt x="0" y="2057"/>
                    </a:lnTo>
                    <a:cubicBezTo>
                      <a:pt x="1133" y="2406"/>
                      <a:pt x="2675" y="2272"/>
                      <a:pt x="3444" y="1757"/>
                    </a:cubicBezTo>
                    <a:cubicBezTo>
                      <a:pt x="3722" y="1570"/>
                      <a:pt x="3871" y="1350"/>
                      <a:pt x="3871" y="1124"/>
                    </a:cubicBezTo>
                    <a:cubicBezTo>
                      <a:pt x="3871" y="531"/>
                      <a:pt x="2859" y="39"/>
                      <a:pt x="1557" y="0"/>
                    </a:cubicBezTo>
                    <a:lnTo>
                      <a:pt x="183" y="137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28" name="Freeform 423"/>
              <p:cNvSpPr>
                <a:spLocks/>
              </p:cNvSpPr>
              <p:nvPr/>
            </p:nvSpPr>
            <p:spPr bwMode="auto">
              <a:xfrm>
                <a:off x="440" y="1319"/>
                <a:ext cx="663" cy="301"/>
              </a:xfrm>
              <a:custGeom>
                <a:avLst/>
                <a:gdLst>
                  <a:gd name="T0" fmla="*/ 0 w 1965"/>
                  <a:gd name="T1" fmla="*/ 17 h 893"/>
                  <a:gd name="T2" fmla="*/ 38 w 1965"/>
                  <a:gd name="T3" fmla="*/ 0 h 893"/>
                  <a:gd name="T4" fmla="*/ 76 w 1965"/>
                  <a:gd name="T5" fmla="*/ 17 h 893"/>
                  <a:gd name="T6" fmla="*/ 76 w 1965"/>
                  <a:gd name="T7" fmla="*/ 17 h 893"/>
                  <a:gd name="T8" fmla="*/ 38 w 1965"/>
                  <a:gd name="T9" fmla="*/ 34 h 893"/>
                  <a:gd name="T10" fmla="*/ 0 w 1965"/>
                  <a:gd name="T11" fmla="*/ 17 h 8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5"/>
                  <a:gd name="T19" fmla="*/ 0 h 893"/>
                  <a:gd name="T20" fmla="*/ 1965 w 1965"/>
                  <a:gd name="T21" fmla="*/ 893 h 8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5" h="893">
                    <a:moveTo>
                      <a:pt x="0" y="446"/>
                    </a:moveTo>
                    <a:cubicBezTo>
                      <a:pt x="0" y="200"/>
                      <a:pt x="440" y="0"/>
                      <a:pt x="983" y="0"/>
                    </a:cubicBezTo>
                    <a:cubicBezTo>
                      <a:pt x="1526" y="0"/>
                      <a:pt x="1965" y="200"/>
                      <a:pt x="1965" y="446"/>
                    </a:cubicBezTo>
                    <a:cubicBezTo>
                      <a:pt x="1965" y="446"/>
                      <a:pt x="1965" y="446"/>
                      <a:pt x="1965" y="446"/>
                    </a:cubicBezTo>
                    <a:cubicBezTo>
                      <a:pt x="1965" y="693"/>
                      <a:pt x="1526" y="893"/>
                      <a:pt x="983" y="893"/>
                    </a:cubicBezTo>
                    <a:cubicBezTo>
                      <a:pt x="440" y="893"/>
                      <a:pt x="0" y="693"/>
                      <a:pt x="0" y="446"/>
                    </a:cubicBezTo>
                  </a:path>
                </a:pathLst>
              </a:custGeom>
              <a:solidFill>
                <a:srgbClr val="FFFFD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29" name="Freeform 424"/>
              <p:cNvSpPr>
                <a:spLocks/>
              </p:cNvSpPr>
              <p:nvPr/>
            </p:nvSpPr>
            <p:spPr bwMode="auto">
              <a:xfrm>
                <a:off x="440" y="1319"/>
                <a:ext cx="663" cy="301"/>
              </a:xfrm>
              <a:custGeom>
                <a:avLst/>
                <a:gdLst>
                  <a:gd name="T0" fmla="*/ 0 w 663"/>
                  <a:gd name="T1" fmla="*/ 151 h 301"/>
                  <a:gd name="T2" fmla="*/ 332 w 663"/>
                  <a:gd name="T3" fmla="*/ 0 h 301"/>
                  <a:gd name="T4" fmla="*/ 663 w 663"/>
                  <a:gd name="T5" fmla="*/ 151 h 301"/>
                  <a:gd name="T6" fmla="*/ 663 w 663"/>
                  <a:gd name="T7" fmla="*/ 151 h 301"/>
                  <a:gd name="T8" fmla="*/ 332 w 663"/>
                  <a:gd name="T9" fmla="*/ 301 h 301"/>
                  <a:gd name="T10" fmla="*/ 0 w 663"/>
                  <a:gd name="T11" fmla="*/ 151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3"/>
                  <a:gd name="T19" fmla="*/ 0 h 301"/>
                  <a:gd name="T20" fmla="*/ 663 w 663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3" h="301">
                    <a:moveTo>
                      <a:pt x="0" y="151"/>
                    </a:moveTo>
                    <a:cubicBezTo>
                      <a:pt x="0" y="68"/>
                      <a:pt x="149" y="0"/>
                      <a:pt x="332" y="0"/>
                    </a:cubicBezTo>
                    <a:cubicBezTo>
                      <a:pt x="515" y="0"/>
                      <a:pt x="663" y="68"/>
                      <a:pt x="663" y="151"/>
                    </a:cubicBezTo>
                    <a:cubicBezTo>
                      <a:pt x="663" y="151"/>
                      <a:pt x="663" y="151"/>
                      <a:pt x="663" y="151"/>
                    </a:cubicBezTo>
                    <a:cubicBezTo>
                      <a:pt x="663" y="234"/>
                      <a:pt x="515" y="301"/>
                      <a:pt x="332" y="301"/>
                    </a:cubicBezTo>
                    <a:cubicBezTo>
                      <a:pt x="149" y="301"/>
                      <a:pt x="0" y="234"/>
                      <a:pt x="0" y="15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30" name="Rectangle 425"/>
              <p:cNvSpPr>
                <a:spLocks noChangeArrowheads="1"/>
              </p:cNvSpPr>
              <p:nvPr/>
            </p:nvSpPr>
            <p:spPr bwMode="auto">
              <a:xfrm>
                <a:off x="508" y="1416"/>
                <a:ext cx="12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Core </a:t>
                </a:r>
              </a:p>
            </p:txBody>
          </p:sp>
          <p:sp>
            <p:nvSpPr>
              <p:cNvPr id="14631" name="Rectangle 426"/>
              <p:cNvSpPr>
                <a:spLocks noChangeArrowheads="1"/>
              </p:cNvSpPr>
              <p:nvPr/>
            </p:nvSpPr>
            <p:spPr bwMode="auto">
              <a:xfrm>
                <a:off x="773" y="1161"/>
                <a:ext cx="33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Aggregation </a:t>
                </a:r>
              </a:p>
            </p:txBody>
          </p:sp>
          <p:sp>
            <p:nvSpPr>
              <p:cNvPr id="14632" name="Rectangle 427"/>
              <p:cNvSpPr>
                <a:spLocks noChangeArrowheads="1"/>
              </p:cNvSpPr>
              <p:nvPr/>
            </p:nvSpPr>
            <p:spPr bwMode="auto">
              <a:xfrm>
                <a:off x="1153" y="820"/>
                <a:ext cx="31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Access</a:t>
                </a:r>
              </a:p>
            </p:txBody>
          </p:sp>
          <p:sp>
            <p:nvSpPr>
              <p:cNvPr id="14633" name="Freeform 428"/>
              <p:cNvSpPr>
                <a:spLocks/>
              </p:cNvSpPr>
              <p:nvPr/>
            </p:nvSpPr>
            <p:spPr bwMode="auto">
              <a:xfrm>
                <a:off x="2311" y="990"/>
                <a:ext cx="32" cy="120"/>
              </a:xfrm>
              <a:custGeom>
                <a:avLst/>
                <a:gdLst>
                  <a:gd name="T0" fmla="*/ 32 w 32"/>
                  <a:gd name="T1" fmla="*/ 0 h 120"/>
                  <a:gd name="T2" fmla="*/ 32 w 32"/>
                  <a:gd name="T3" fmla="*/ 120 h 120"/>
                  <a:gd name="T4" fmla="*/ 0 w 32"/>
                  <a:gd name="T5" fmla="*/ 106 h 120"/>
                  <a:gd name="T6" fmla="*/ 0 w 32"/>
                  <a:gd name="T7" fmla="*/ 0 h 120"/>
                  <a:gd name="T8" fmla="*/ 32 w 3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0"/>
                  <a:gd name="T17" fmla="*/ 32 w 3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0">
                    <a:moveTo>
                      <a:pt x="32" y="0"/>
                    </a:moveTo>
                    <a:lnTo>
                      <a:pt x="32" y="120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34" name="Freeform 429"/>
              <p:cNvSpPr>
                <a:spLocks/>
              </p:cNvSpPr>
              <p:nvPr/>
            </p:nvSpPr>
            <p:spPr bwMode="auto">
              <a:xfrm>
                <a:off x="2311" y="990"/>
                <a:ext cx="32" cy="120"/>
              </a:xfrm>
              <a:custGeom>
                <a:avLst/>
                <a:gdLst>
                  <a:gd name="T0" fmla="*/ 32 w 32"/>
                  <a:gd name="T1" fmla="*/ 0 h 120"/>
                  <a:gd name="T2" fmla="*/ 32 w 32"/>
                  <a:gd name="T3" fmla="*/ 120 h 120"/>
                  <a:gd name="T4" fmla="*/ 0 w 32"/>
                  <a:gd name="T5" fmla="*/ 106 h 120"/>
                  <a:gd name="T6" fmla="*/ 0 w 32"/>
                  <a:gd name="T7" fmla="*/ 0 h 120"/>
                  <a:gd name="T8" fmla="*/ 32 w 3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0"/>
                  <a:gd name="T17" fmla="*/ 32 w 3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0">
                    <a:moveTo>
                      <a:pt x="32" y="0"/>
                    </a:moveTo>
                    <a:lnTo>
                      <a:pt x="32" y="120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35" name="Freeform 430"/>
              <p:cNvSpPr>
                <a:spLocks/>
              </p:cNvSpPr>
              <p:nvPr/>
            </p:nvSpPr>
            <p:spPr bwMode="auto">
              <a:xfrm>
                <a:off x="2057" y="1189"/>
                <a:ext cx="96" cy="112"/>
              </a:xfrm>
              <a:custGeom>
                <a:avLst/>
                <a:gdLst>
                  <a:gd name="T0" fmla="*/ 0 w 96"/>
                  <a:gd name="T1" fmla="*/ 0 h 112"/>
                  <a:gd name="T2" fmla="*/ 96 w 96"/>
                  <a:gd name="T3" fmla="*/ 48 h 112"/>
                  <a:gd name="T4" fmla="*/ 96 w 96"/>
                  <a:gd name="T5" fmla="*/ 112 h 112"/>
                  <a:gd name="T6" fmla="*/ 0 w 96"/>
                  <a:gd name="T7" fmla="*/ 64 h 112"/>
                  <a:gd name="T8" fmla="*/ 0 w 9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0" y="0"/>
                    </a:moveTo>
                    <a:lnTo>
                      <a:pt x="96" y="48"/>
                    </a:lnTo>
                    <a:lnTo>
                      <a:pt x="96" y="11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36" name="Freeform 431"/>
              <p:cNvSpPr>
                <a:spLocks/>
              </p:cNvSpPr>
              <p:nvPr/>
            </p:nvSpPr>
            <p:spPr bwMode="auto">
              <a:xfrm>
                <a:off x="2057" y="1189"/>
                <a:ext cx="96" cy="112"/>
              </a:xfrm>
              <a:custGeom>
                <a:avLst/>
                <a:gdLst>
                  <a:gd name="T0" fmla="*/ 0 w 96"/>
                  <a:gd name="T1" fmla="*/ 0 h 112"/>
                  <a:gd name="T2" fmla="*/ 96 w 96"/>
                  <a:gd name="T3" fmla="*/ 48 h 112"/>
                  <a:gd name="T4" fmla="*/ 96 w 96"/>
                  <a:gd name="T5" fmla="*/ 112 h 112"/>
                  <a:gd name="T6" fmla="*/ 0 w 96"/>
                  <a:gd name="T7" fmla="*/ 64 h 112"/>
                  <a:gd name="T8" fmla="*/ 0 w 9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0" y="0"/>
                    </a:moveTo>
                    <a:lnTo>
                      <a:pt x="96" y="48"/>
                    </a:lnTo>
                    <a:lnTo>
                      <a:pt x="96" y="11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37" name="Freeform 432"/>
              <p:cNvSpPr>
                <a:spLocks/>
              </p:cNvSpPr>
              <p:nvPr/>
            </p:nvSpPr>
            <p:spPr bwMode="auto">
              <a:xfrm>
                <a:off x="2153" y="1110"/>
                <a:ext cx="190" cy="191"/>
              </a:xfrm>
              <a:custGeom>
                <a:avLst/>
                <a:gdLst>
                  <a:gd name="T0" fmla="*/ 190 w 190"/>
                  <a:gd name="T1" fmla="*/ 0 h 191"/>
                  <a:gd name="T2" fmla="*/ 190 w 190"/>
                  <a:gd name="T3" fmla="*/ 95 h 191"/>
                  <a:gd name="T4" fmla="*/ 0 w 190"/>
                  <a:gd name="T5" fmla="*/ 191 h 191"/>
                  <a:gd name="T6" fmla="*/ 0 w 190"/>
                  <a:gd name="T7" fmla="*/ 127 h 191"/>
                  <a:gd name="T8" fmla="*/ 63 w 190"/>
                  <a:gd name="T9" fmla="*/ 63 h 191"/>
                  <a:gd name="T10" fmla="*/ 63 w 190"/>
                  <a:gd name="T11" fmla="*/ 95 h 191"/>
                  <a:gd name="T12" fmla="*/ 126 w 190"/>
                  <a:gd name="T13" fmla="*/ 32 h 191"/>
                  <a:gd name="T14" fmla="*/ 126 w 190"/>
                  <a:gd name="T15" fmla="*/ 63 h 191"/>
                  <a:gd name="T16" fmla="*/ 190 w 190"/>
                  <a:gd name="T17" fmla="*/ 0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191"/>
                  <a:gd name="T29" fmla="*/ 190 w 190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191">
                    <a:moveTo>
                      <a:pt x="190" y="0"/>
                    </a:moveTo>
                    <a:lnTo>
                      <a:pt x="190" y="95"/>
                    </a:lnTo>
                    <a:lnTo>
                      <a:pt x="0" y="191"/>
                    </a:lnTo>
                    <a:lnTo>
                      <a:pt x="0" y="127"/>
                    </a:lnTo>
                    <a:lnTo>
                      <a:pt x="63" y="63"/>
                    </a:lnTo>
                    <a:lnTo>
                      <a:pt x="63" y="95"/>
                    </a:lnTo>
                    <a:lnTo>
                      <a:pt x="126" y="32"/>
                    </a:lnTo>
                    <a:lnTo>
                      <a:pt x="126" y="6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38" name="Freeform 433"/>
              <p:cNvSpPr>
                <a:spLocks/>
              </p:cNvSpPr>
              <p:nvPr/>
            </p:nvSpPr>
            <p:spPr bwMode="auto">
              <a:xfrm>
                <a:off x="2153" y="1110"/>
                <a:ext cx="190" cy="191"/>
              </a:xfrm>
              <a:custGeom>
                <a:avLst/>
                <a:gdLst>
                  <a:gd name="T0" fmla="*/ 190 w 190"/>
                  <a:gd name="T1" fmla="*/ 0 h 191"/>
                  <a:gd name="T2" fmla="*/ 190 w 190"/>
                  <a:gd name="T3" fmla="*/ 95 h 191"/>
                  <a:gd name="T4" fmla="*/ 0 w 190"/>
                  <a:gd name="T5" fmla="*/ 191 h 191"/>
                  <a:gd name="T6" fmla="*/ 0 w 190"/>
                  <a:gd name="T7" fmla="*/ 127 h 191"/>
                  <a:gd name="T8" fmla="*/ 63 w 190"/>
                  <a:gd name="T9" fmla="*/ 63 h 191"/>
                  <a:gd name="T10" fmla="*/ 63 w 190"/>
                  <a:gd name="T11" fmla="*/ 95 h 191"/>
                  <a:gd name="T12" fmla="*/ 126 w 190"/>
                  <a:gd name="T13" fmla="*/ 32 h 191"/>
                  <a:gd name="T14" fmla="*/ 126 w 190"/>
                  <a:gd name="T15" fmla="*/ 63 h 191"/>
                  <a:gd name="T16" fmla="*/ 190 w 190"/>
                  <a:gd name="T17" fmla="*/ 0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191"/>
                  <a:gd name="T29" fmla="*/ 190 w 190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191">
                    <a:moveTo>
                      <a:pt x="190" y="0"/>
                    </a:moveTo>
                    <a:lnTo>
                      <a:pt x="190" y="95"/>
                    </a:lnTo>
                    <a:lnTo>
                      <a:pt x="0" y="191"/>
                    </a:lnTo>
                    <a:lnTo>
                      <a:pt x="0" y="127"/>
                    </a:lnTo>
                    <a:lnTo>
                      <a:pt x="63" y="63"/>
                    </a:lnTo>
                    <a:lnTo>
                      <a:pt x="63" y="95"/>
                    </a:lnTo>
                    <a:lnTo>
                      <a:pt x="126" y="32"/>
                    </a:lnTo>
                    <a:lnTo>
                      <a:pt x="126" y="63"/>
                    </a:lnTo>
                    <a:lnTo>
                      <a:pt x="19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39" name="Freeform 434"/>
              <p:cNvSpPr>
                <a:spLocks/>
              </p:cNvSpPr>
              <p:nvPr/>
            </p:nvSpPr>
            <p:spPr bwMode="auto">
              <a:xfrm>
                <a:off x="2311" y="983"/>
                <a:ext cx="32" cy="16"/>
              </a:xfrm>
              <a:custGeom>
                <a:avLst/>
                <a:gdLst>
                  <a:gd name="T0" fmla="*/ 0 w 94"/>
                  <a:gd name="T1" fmla="*/ 1 h 47"/>
                  <a:gd name="T2" fmla="*/ 2 w 94"/>
                  <a:gd name="T3" fmla="*/ 0 h 47"/>
                  <a:gd name="T4" fmla="*/ 4 w 94"/>
                  <a:gd name="T5" fmla="*/ 1 h 47"/>
                  <a:gd name="T6" fmla="*/ 4 w 94"/>
                  <a:gd name="T7" fmla="*/ 1 h 47"/>
                  <a:gd name="T8" fmla="*/ 2 w 94"/>
                  <a:gd name="T9" fmla="*/ 2 h 47"/>
                  <a:gd name="T10" fmla="*/ 0 w 94"/>
                  <a:gd name="T11" fmla="*/ 1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47"/>
                  <a:gd name="T20" fmla="*/ 94 w 9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47">
                    <a:moveTo>
                      <a:pt x="0" y="24"/>
                    </a:moveTo>
                    <a:cubicBezTo>
                      <a:pt x="0" y="11"/>
                      <a:pt x="21" y="0"/>
                      <a:pt x="47" y="0"/>
                    </a:cubicBezTo>
                    <a:cubicBezTo>
                      <a:pt x="73" y="0"/>
                      <a:pt x="94" y="11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36"/>
                      <a:pt x="73" y="47"/>
                      <a:pt x="47" y="47"/>
                    </a:cubicBezTo>
                    <a:cubicBezTo>
                      <a:pt x="21" y="47"/>
                      <a:pt x="0" y="36"/>
                      <a:pt x="0" y="24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0" name="Freeform 435"/>
              <p:cNvSpPr>
                <a:spLocks/>
              </p:cNvSpPr>
              <p:nvPr/>
            </p:nvSpPr>
            <p:spPr bwMode="auto">
              <a:xfrm>
                <a:off x="2311" y="983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16 w 32"/>
                  <a:gd name="T3" fmla="*/ 0 h 16"/>
                  <a:gd name="T4" fmla="*/ 32 w 32"/>
                  <a:gd name="T5" fmla="*/ 8 h 16"/>
                  <a:gd name="T6" fmla="*/ 32 w 32"/>
                  <a:gd name="T7" fmla="*/ 8 h 16"/>
                  <a:gd name="T8" fmla="*/ 16 w 32"/>
                  <a:gd name="T9" fmla="*/ 16 h 16"/>
                  <a:gd name="T10" fmla="*/ 0 w 32"/>
                  <a:gd name="T11" fmla="*/ 8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6"/>
                  <a:gd name="T20" fmla="*/ 32 w 3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6">
                    <a:moveTo>
                      <a:pt x="0" y="8"/>
                    </a:moveTo>
                    <a:cubicBezTo>
                      <a:pt x="0" y="4"/>
                      <a:pt x="7" y="0"/>
                      <a:pt x="16" y="0"/>
                    </a:cubicBezTo>
                    <a:cubicBezTo>
                      <a:pt x="25" y="0"/>
                      <a:pt x="32" y="4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2"/>
                      <a:pt x="25" y="16"/>
                      <a:pt x="16" y="16"/>
                    </a:cubicBezTo>
                    <a:cubicBezTo>
                      <a:pt x="7" y="16"/>
                      <a:pt x="0" y="12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1" name="Freeform 436"/>
              <p:cNvSpPr>
                <a:spLocks noEditPoints="1"/>
              </p:cNvSpPr>
              <p:nvPr/>
            </p:nvSpPr>
            <p:spPr bwMode="auto">
              <a:xfrm>
                <a:off x="2057" y="1062"/>
                <a:ext cx="286" cy="175"/>
              </a:xfrm>
              <a:custGeom>
                <a:avLst/>
                <a:gdLst>
                  <a:gd name="T0" fmla="*/ 222 w 286"/>
                  <a:gd name="T1" fmla="*/ 80 h 175"/>
                  <a:gd name="T2" fmla="*/ 222 w 286"/>
                  <a:gd name="T3" fmla="*/ 111 h 175"/>
                  <a:gd name="T4" fmla="*/ 286 w 286"/>
                  <a:gd name="T5" fmla="*/ 48 h 175"/>
                  <a:gd name="T6" fmla="*/ 191 w 286"/>
                  <a:gd name="T7" fmla="*/ 0 h 175"/>
                  <a:gd name="T8" fmla="*/ 148 w 286"/>
                  <a:gd name="T9" fmla="*/ 43 h 175"/>
                  <a:gd name="T10" fmla="*/ 222 w 286"/>
                  <a:gd name="T11" fmla="*/ 80 h 175"/>
                  <a:gd name="T12" fmla="*/ 159 w 286"/>
                  <a:gd name="T13" fmla="*/ 143 h 175"/>
                  <a:gd name="T14" fmla="*/ 222 w 286"/>
                  <a:gd name="T15" fmla="*/ 80 h 175"/>
                  <a:gd name="T16" fmla="*/ 127 w 286"/>
                  <a:gd name="T17" fmla="*/ 32 h 175"/>
                  <a:gd name="T18" fmla="*/ 85 w 286"/>
                  <a:gd name="T19" fmla="*/ 75 h 175"/>
                  <a:gd name="T20" fmla="*/ 159 w 286"/>
                  <a:gd name="T21" fmla="*/ 111 h 175"/>
                  <a:gd name="T22" fmla="*/ 159 w 286"/>
                  <a:gd name="T23" fmla="*/ 143 h 175"/>
                  <a:gd name="T24" fmla="*/ 96 w 286"/>
                  <a:gd name="T25" fmla="*/ 175 h 175"/>
                  <a:gd name="T26" fmla="*/ 159 w 286"/>
                  <a:gd name="T27" fmla="*/ 111 h 175"/>
                  <a:gd name="T28" fmla="*/ 64 w 286"/>
                  <a:gd name="T29" fmla="*/ 64 h 175"/>
                  <a:gd name="T30" fmla="*/ 0 w 286"/>
                  <a:gd name="T31" fmla="*/ 127 h 175"/>
                  <a:gd name="T32" fmla="*/ 96 w 286"/>
                  <a:gd name="T33" fmla="*/ 175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6"/>
                  <a:gd name="T52" fmla="*/ 0 h 175"/>
                  <a:gd name="T53" fmla="*/ 286 w 286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6" h="175">
                    <a:moveTo>
                      <a:pt x="222" y="80"/>
                    </a:moveTo>
                    <a:lnTo>
                      <a:pt x="222" y="111"/>
                    </a:lnTo>
                    <a:lnTo>
                      <a:pt x="286" y="48"/>
                    </a:lnTo>
                    <a:lnTo>
                      <a:pt x="191" y="0"/>
                    </a:lnTo>
                    <a:lnTo>
                      <a:pt x="148" y="43"/>
                    </a:lnTo>
                    <a:lnTo>
                      <a:pt x="222" y="80"/>
                    </a:lnTo>
                    <a:close/>
                    <a:moveTo>
                      <a:pt x="159" y="143"/>
                    </a:moveTo>
                    <a:lnTo>
                      <a:pt x="222" y="80"/>
                    </a:lnTo>
                    <a:lnTo>
                      <a:pt x="127" y="32"/>
                    </a:lnTo>
                    <a:lnTo>
                      <a:pt x="85" y="75"/>
                    </a:lnTo>
                    <a:lnTo>
                      <a:pt x="159" y="111"/>
                    </a:lnTo>
                    <a:lnTo>
                      <a:pt x="159" y="143"/>
                    </a:lnTo>
                    <a:close/>
                    <a:moveTo>
                      <a:pt x="96" y="175"/>
                    </a:moveTo>
                    <a:lnTo>
                      <a:pt x="159" y="111"/>
                    </a:lnTo>
                    <a:lnTo>
                      <a:pt x="64" y="64"/>
                    </a:lnTo>
                    <a:lnTo>
                      <a:pt x="0" y="127"/>
                    </a:lnTo>
                    <a:lnTo>
                      <a:pt x="96" y="17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2" name="Freeform 437"/>
              <p:cNvSpPr>
                <a:spLocks/>
              </p:cNvSpPr>
              <p:nvPr/>
            </p:nvSpPr>
            <p:spPr bwMode="auto">
              <a:xfrm>
                <a:off x="2205" y="1062"/>
                <a:ext cx="138" cy="111"/>
              </a:xfrm>
              <a:custGeom>
                <a:avLst/>
                <a:gdLst>
                  <a:gd name="T0" fmla="*/ 74 w 138"/>
                  <a:gd name="T1" fmla="*/ 80 h 111"/>
                  <a:gd name="T2" fmla="*/ 74 w 138"/>
                  <a:gd name="T3" fmla="*/ 111 h 111"/>
                  <a:gd name="T4" fmla="*/ 138 w 138"/>
                  <a:gd name="T5" fmla="*/ 48 h 111"/>
                  <a:gd name="T6" fmla="*/ 43 w 138"/>
                  <a:gd name="T7" fmla="*/ 0 h 111"/>
                  <a:gd name="T8" fmla="*/ 0 w 138"/>
                  <a:gd name="T9" fmla="*/ 43 h 111"/>
                  <a:gd name="T10" fmla="*/ 74 w 138"/>
                  <a:gd name="T11" fmla="*/ 80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11"/>
                  <a:gd name="T20" fmla="*/ 138 w 138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11">
                    <a:moveTo>
                      <a:pt x="74" y="80"/>
                    </a:moveTo>
                    <a:lnTo>
                      <a:pt x="74" y="111"/>
                    </a:lnTo>
                    <a:lnTo>
                      <a:pt x="138" y="48"/>
                    </a:lnTo>
                    <a:lnTo>
                      <a:pt x="43" y="0"/>
                    </a:lnTo>
                    <a:lnTo>
                      <a:pt x="0" y="43"/>
                    </a:lnTo>
                    <a:lnTo>
                      <a:pt x="74" y="8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3" name="Freeform 438"/>
              <p:cNvSpPr>
                <a:spLocks/>
              </p:cNvSpPr>
              <p:nvPr/>
            </p:nvSpPr>
            <p:spPr bwMode="auto">
              <a:xfrm>
                <a:off x="2142" y="1094"/>
                <a:ext cx="137" cy="111"/>
              </a:xfrm>
              <a:custGeom>
                <a:avLst/>
                <a:gdLst>
                  <a:gd name="T0" fmla="*/ 74 w 137"/>
                  <a:gd name="T1" fmla="*/ 111 h 111"/>
                  <a:gd name="T2" fmla="*/ 137 w 137"/>
                  <a:gd name="T3" fmla="*/ 48 h 111"/>
                  <a:gd name="T4" fmla="*/ 42 w 137"/>
                  <a:gd name="T5" fmla="*/ 0 h 111"/>
                  <a:gd name="T6" fmla="*/ 0 w 137"/>
                  <a:gd name="T7" fmla="*/ 43 h 111"/>
                  <a:gd name="T8" fmla="*/ 74 w 137"/>
                  <a:gd name="T9" fmla="*/ 79 h 111"/>
                  <a:gd name="T10" fmla="*/ 74 w 137"/>
                  <a:gd name="T11" fmla="*/ 111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111"/>
                  <a:gd name="T20" fmla="*/ 137 w 137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111">
                    <a:moveTo>
                      <a:pt x="74" y="111"/>
                    </a:moveTo>
                    <a:lnTo>
                      <a:pt x="137" y="48"/>
                    </a:lnTo>
                    <a:lnTo>
                      <a:pt x="42" y="0"/>
                    </a:lnTo>
                    <a:lnTo>
                      <a:pt x="0" y="43"/>
                    </a:lnTo>
                    <a:lnTo>
                      <a:pt x="74" y="79"/>
                    </a:lnTo>
                    <a:lnTo>
                      <a:pt x="74" y="111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4" name="Freeform 439"/>
              <p:cNvSpPr>
                <a:spLocks/>
              </p:cNvSpPr>
              <p:nvPr/>
            </p:nvSpPr>
            <p:spPr bwMode="auto">
              <a:xfrm>
                <a:off x="2057" y="1126"/>
                <a:ext cx="159" cy="111"/>
              </a:xfrm>
              <a:custGeom>
                <a:avLst/>
                <a:gdLst>
                  <a:gd name="T0" fmla="*/ 96 w 159"/>
                  <a:gd name="T1" fmla="*/ 111 h 111"/>
                  <a:gd name="T2" fmla="*/ 159 w 159"/>
                  <a:gd name="T3" fmla="*/ 47 h 111"/>
                  <a:gd name="T4" fmla="*/ 64 w 159"/>
                  <a:gd name="T5" fmla="*/ 0 h 111"/>
                  <a:gd name="T6" fmla="*/ 0 w 159"/>
                  <a:gd name="T7" fmla="*/ 63 h 111"/>
                  <a:gd name="T8" fmla="*/ 96 w 159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111"/>
                  <a:gd name="T17" fmla="*/ 159 w 15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111">
                    <a:moveTo>
                      <a:pt x="96" y="111"/>
                    </a:moveTo>
                    <a:lnTo>
                      <a:pt x="159" y="47"/>
                    </a:lnTo>
                    <a:lnTo>
                      <a:pt x="64" y="0"/>
                    </a:lnTo>
                    <a:lnTo>
                      <a:pt x="0" y="63"/>
                    </a:lnTo>
                    <a:lnTo>
                      <a:pt x="96" y="111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5" name="Rectangle 440"/>
              <p:cNvSpPr>
                <a:spLocks noChangeArrowheads="1"/>
              </p:cNvSpPr>
              <p:nvPr/>
            </p:nvSpPr>
            <p:spPr bwMode="auto">
              <a:xfrm>
                <a:off x="2054" y="1289"/>
                <a:ext cx="40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Business</a:t>
                </a:r>
              </a:p>
            </p:txBody>
          </p:sp>
          <p:sp>
            <p:nvSpPr>
              <p:cNvPr id="14646" name="Freeform 441"/>
              <p:cNvSpPr>
                <a:spLocks/>
              </p:cNvSpPr>
              <p:nvPr/>
            </p:nvSpPr>
            <p:spPr bwMode="auto">
              <a:xfrm>
                <a:off x="1792" y="836"/>
                <a:ext cx="170" cy="136"/>
              </a:xfrm>
              <a:custGeom>
                <a:avLst/>
                <a:gdLst>
                  <a:gd name="T0" fmla="*/ 34 w 170"/>
                  <a:gd name="T1" fmla="*/ 136 h 136"/>
                  <a:gd name="T2" fmla="*/ 170 w 170"/>
                  <a:gd name="T3" fmla="*/ 68 h 136"/>
                  <a:gd name="T4" fmla="*/ 136 w 170"/>
                  <a:gd name="T5" fmla="*/ 0 h 136"/>
                  <a:gd name="T6" fmla="*/ 0 w 170"/>
                  <a:gd name="T7" fmla="*/ 68 h 136"/>
                  <a:gd name="T8" fmla="*/ 34 w 170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36"/>
                  <a:gd name="T17" fmla="*/ 170 w 170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36">
                    <a:moveTo>
                      <a:pt x="34" y="136"/>
                    </a:moveTo>
                    <a:lnTo>
                      <a:pt x="170" y="68"/>
                    </a:lnTo>
                    <a:lnTo>
                      <a:pt x="136" y="0"/>
                    </a:lnTo>
                    <a:lnTo>
                      <a:pt x="0" y="68"/>
                    </a:lnTo>
                    <a:lnTo>
                      <a:pt x="34" y="13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7" name="Freeform 442"/>
              <p:cNvSpPr>
                <a:spLocks/>
              </p:cNvSpPr>
              <p:nvPr/>
            </p:nvSpPr>
            <p:spPr bwMode="auto">
              <a:xfrm>
                <a:off x="1792" y="836"/>
                <a:ext cx="170" cy="136"/>
              </a:xfrm>
              <a:custGeom>
                <a:avLst/>
                <a:gdLst>
                  <a:gd name="T0" fmla="*/ 34 w 170"/>
                  <a:gd name="T1" fmla="*/ 136 h 136"/>
                  <a:gd name="T2" fmla="*/ 170 w 170"/>
                  <a:gd name="T3" fmla="*/ 68 h 136"/>
                  <a:gd name="T4" fmla="*/ 136 w 170"/>
                  <a:gd name="T5" fmla="*/ 0 h 136"/>
                  <a:gd name="T6" fmla="*/ 0 w 170"/>
                  <a:gd name="T7" fmla="*/ 68 h 136"/>
                  <a:gd name="T8" fmla="*/ 34 w 170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36"/>
                  <a:gd name="T17" fmla="*/ 170 w 170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36">
                    <a:moveTo>
                      <a:pt x="34" y="136"/>
                    </a:moveTo>
                    <a:lnTo>
                      <a:pt x="170" y="68"/>
                    </a:lnTo>
                    <a:lnTo>
                      <a:pt x="136" y="0"/>
                    </a:lnTo>
                    <a:lnTo>
                      <a:pt x="0" y="68"/>
                    </a:lnTo>
                    <a:lnTo>
                      <a:pt x="34" y="13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8" name="Freeform 443"/>
              <p:cNvSpPr>
                <a:spLocks/>
              </p:cNvSpPr>
              <p:nvPr/>
            </p:nvSpPr>
            <p:spPr bwMode="auto">
              <a:xfrm>
                <a:off x="1826" y="904"/>
                <a:ext cx="136" cy="136"/>
              </a:xfrm>
              <a:custGeom>
                <a:avLst/>
                <a:gdLst>
                  <a:gd name="T0" fmla="*/ 136 w 136"/>
                  <a:gd name="T1" fmla="*/ 0 h 136"/>
                  <a:gd name="T2" fmla="*/ 136 w 136"/>
                  <a:gd name="T3" fmla="*/ 68 h 136"/>
                  <a:gd name="T4" fmla="*/ 0 w 136"/>
                  <a:gd name="T5" fmla="*/ 136 h 136"/>
                  <a:gd name="T6" fmla="*/ 0 w 136"/>
                  <a:gd name="T7" fmla="*/ 68 h 136"/>
                  <a:gd name="T8" fmla="*/ 136 w 136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36"/>
                  <a:gd name="T17" fmla="*/ 136 w 13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36">
                    <a:moveTo>
                      <a:pt x="136" y="0"/>
                    </a:moveTo>
                    <a:lnTo>
                      <a:pt x="136" y="68"/>
                    </a:lnTo>
                    <a:lnTo>
                      <a:pt x="0" y="136"/>
                    </a:lnTo>
                    <a:lnTo>
                      <a:pt x="0" y="68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49" name="Freeform 444"/>
              <p:cNvSpPr>
                <a:spLocks/>
              </p:cNvSpPr>
              <p:nvPr/>
            </p:nvSpPr>
            <p:spPr bwMode="auto">
              <a:xfrm>
                <a:off x="1826" y="904"/>
                <a:ext cx="136" cy="136"/>
              </a:xfrm>
              <a:custGeom>
                <a:avLst/>
                <a:gdLst>
                  <a:gd name="T0" fmla="*/ 136 w 136"/>
                  <a:gd name="T1" fmla="*/ 0 h 136"/>
                  <a:gd name="T2" fmla="*/ 136 w 136"/>
                  <a:gd name="T3" fmla="*/ 68 h 136"/>
                  <a:gd name="T4" fmla="*/ 0 w 136"/>
                  <a:gd name="T5" fmla="*/ 136 h 136"/>
                  <a:gd name="T6" fmla="*/ 0 w 136"/>
                  <a:gd name="T7" fmla="*/ 68 h 136"/>
                  <a:gd name="T8" fmla="*/ 136 w 136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36"/>
                  <a:gd name="T17" fmla="*/ 136 w 13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36">
                    <a:moveTo>
                      <a:pt x="136" y="0"/>
                    </a:moveTo>
                    <a:lnTo>
                      <a:pt x="136" y="68"/>
                    </a:lnTo>
                    <a:lnTo>
                      <a:pt x="0" y="136"/>
                    </a:lnTo>
                    <a:lnTo>
                      <a:pt x="0" y="68"/>
                    </a:lnTo>
                    <a:lnTo>
                      <a:pt x="136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50" name="Freeform 445"/>
              <p:cNvSpPr>
                <a:spLocks/>
              </p:cNvSpPr>
              <p:nvPr/>
            </p:nvSpPr>
            <p:spPr bwMode="auto">
              <a:xfrm>
                <a:off x="1758" y="904"/>
                <a:ext cx="68" cy="68"/>
              </a:xfrm>
              <a:custGeom>
                <a:avLst/>
                <a:gdLst>
                  <a:gd name="T0" fmla="*/ 0 w 68"/>
                  <a:gd name="T1" fmla="*/ 34 h 68"/>
                  <a:gd name="T2" fmla="*/ 68 w 68"/>
                  <a:gd name="T3" fmla="*/ 68 h 68"/>
                  <a:gd name="T4" fmla="*/ 34 w 68"/>
                  <a:gd name="T5" fmla="*/ 0 h 68"/>
                  <a:gd name="T6" fmla="*/ 0 w 68"/>
                  <a:gd name="T7" fmla="*/ 34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34"/>
                    </a:moveTo>
                    <a:lnTo>
                      <a:pt x="68" y="68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51" name="Freeform 446"/>
              <p:cNvSpPr>
                <a:spLocks/>
              </p:cNvSpPr>
              <p:nvPr/>
            </p:nvSpPr>
            <p:spPr bwMode="auto">
              <a:xfrm>
                <a:off x="1758" y="904"/>
                <a:ext cx="68" cy="68"/>
              </a:xfrm>
              <a:custGeom>
                <a:avLst/>
                <a:gdLst>
                  <a:gd name="T0" fmla="*/ 0 w 68"/>
                  <a:gd name="T1" fmla="*/ 34 h 68"/>
                  <a:gd name="T2" fmla="*/ 68 w 68"/>
                  <a:gd name="T3" fmla="*/ 68 h 68"/>
                  <a:gd name="T4" fmla="*/ 34 w 68"/>
                  <a:gd name="T5" fmla="*/ 0 h 68"/>
                  <a:gd name="T6" fmla="*/ 0 w 68"/>
                  <a:gd name="T7" fmla="*/ 34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34"/>
                    </a:moveTo>
                    <a:lnTo>
                      <a:pt x="68" y="68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52" name="Freeform 447"/>
              <p:cNvSpPr>
                <a:spLocks/>
              </p:cNvSpPr>
              <p:nvPr/>
            </p:nvSpPr>
            <p:spPr bwMode="auto">
              <a:xfrm>
                <a:off x="1758" y="938"/>
                <a:ext cx="68" cy="102"/>
              </a:xfrm>
              <a:custGeom>
                <a:avLst/>
                <a:gdLst>
                  <a:gd name="T0" fmla="*/ 68 w 68"/>
                  <a:gd name="T1" fmla="*/ 34 h 102"/>
                  <a:gd name="T2" fmla="*/ 0 w 68"/>
                  <a:gd name="T3" fmla="*/ 0 h 102"/>
                  <a:gd name="T4" fmla="*/ 0 w 68"/>
                  <a:gd name="T5" fmla="*/ 68 h 102"/>
                  <a:gd name="T6" fmla="*/ 68 w 68"/>
                  <a:gd name="T7" fmla="*/ 102 h 102"/>
                  <a:gd name="T8" fmla="*/ 68 w 68"/>
                  <a:gd name="T9" fmla="*/ 34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2"/>
                  <a:gd name="T17" fmla="*/ 68 w 6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2">
                    <a:moveTo>
                      <a:pt x="68" y="34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68" y="102"/>
                    </a:lnTo>
                    <a:lnTo>
                      <a:pt x="68" y="3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53" name="Freeform 448"/>
              <p:cNvSpPr>
                <a:spLocks/>
              </p:cNvSpPr>
              <p:nvPr/>
            </p:nvSpPr>
            <p:spPr bwMode="auto">
              <a:xfrm>
                <a:off x="1758" y="938"/>
                <a:ext cx="68" cy="102"/>
              </a:xfrm>
              <a:custGeom>
                <a:avLst/>
                <a:gdLst>
                  <a:gd name="T0" fmla="*/ 68 w 68"/>
                  <a:gd name="T1" fmla="*/ 34 h 102"/>
                  <a:gd name="T2" fmla="*/ 0 w 68"/>
                  <a:gd name="T3" fmla="*/ 0 h 102"/>
                  <a:gd name="T4" fmla="*/ 0 w 68"/>
                  <a:gd name="T5" fmla="*/ 68 h 102"/>
                  <a:gd name="T6" fmla="*/ 68 w 68"/>
                  <a:gd name="T7" fmla="*/ 102 h 102"/>
                  <a:gd name="T8" fmla="*/ 68 w 68"/>
                  <a:gd name="T9" fmla="*/ 34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2"/>
                  <a:gd name="T17" fmla="*/ 68 w 6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2">
                    <a:moveTo>
                      <a:pt x="68" y="34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68" y="102"/>
                    </a:lnTo>
                    <a:lnTo>
                      <a:pt x="68" y="3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54" name="Rectangle 449"/>
              <p:cNvSpPr>
                <a:spLocks noChangeArrowheads="1"/>
              </p:cNvSpPr>
              <p:nvPr/>
            </p:nvSpPr>
            <p:spPr bwMode="auto">
              <a:xfrm>
                <a:off x="1753" y="1023"/>
                <a:ext cx="489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Residential</a:t>
                </a:r>
              </a:p>
            </p:txBody>
          </p:sp>
          <p:sp>
            <p:nvSpPr>
              <p:cNvPr id="14655" name="Rectangle 450"/>
              <p:cNvSpPr>
                <a:spLocks noChangeArrowheads="1"/>
              </p:cNvSpPr>
              <p:nvPr/>
            </p:nvSpPr>
            <p:spPr bwMode="auto">
              <a:xfrm>
                <a:off x="992" y="1396"/>
                <a:ext cx="168" cy="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 altLang="en-US" sz="1400">
                  <a:solidFill>
                    <a:schemeClr val="bg1"/>
                  </a:solidFill>
                  <a:latin typeface="FrutigerNext LT Regular"/>
                  <a:ea typeface="MS PGothic" pitchFamily="34" charset="-128"/>
                </a:endParaRPr>
              </a:p>
            </p:txBody>
          </p:sp>
          <p:sp>
            <p:nvSpPr>
              <p:cNvPr id="14656" name="Rectangle 451"/>
              <p:cNvSpPr>
                <a:spLocks noChangeArrowheads="1"/>
              </p:cNvSpPr>
              <p:nvPr/>
            </p:nvSpPr>
            <p:spPr bwMode="auto">
              <a:xfrm>
                <a:off x="992" y="1450"/>
                <a:ext cx="168" cy="5"/>
              </a:xfrm>
              <a:prstGeom prst="rect">
                <a:avLst/>
              </a:prstGeom>
              <a:solidFill>
                <a:srgbClr val="FC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 altLang="en-US" sz="1400">
                  <a:solidFill>
                    <a:schemeClr val="bg1"/>
                  </a:solidFill>
                  <a:latin typeface="FrutigerNext LT Regular"/>
                  <a:ea typeface="MS PGothic" pitchFamily="34" charset="-128"/>
                </a:endParaRPr>
              </a:p>
            </p:txBody>
          </p:sp>
          <p:sp>
            <p:nvSpPr>
              <p:cNvPr id="14657" name="Rectangle 452"/>
              <p:cNvSpPr>
                <a:spLocks noChangeArrowheads="1"/>
              </p:cNvSpPr>
              <p:nvPr/>
            </p:nvSpPr>
            <p:spPr bwMode="auto">
              <a:xfrm>
                <a:off x="1019" y="1579"/>
                <a:ext cx="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altLang="zh-CN" sz="80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14658" name="Rectangle 453"/>
              <p:cNvSpPr>
                <a:spLocks noChangeArrowheads="1"/>
              </p:cNvSpPr>
              <p:nvPr/>
            </p:nvSpPr>
            <p:spPr bwMode="auto">
              <a:xfrm>
                <a:off x="620" y="2028"/>
                <a:ext cx="410" cy="1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 altLang="en-US" sz="1400">
                  <a:solidFill>
                    <a:schemeClr val="bg1"/>
                  </a:solidFill>
                  <a:latin typeface="FrutigerNext LT Regular"/>
                  <a:ea typeface="MS PGothic" pitchFamily="34" charset="-128"/>
                </a:endParaRPr>
              </a:p>
            </p:txBody>
          </p:sp>
          <p:pic>
            <p:nvPicPr>
              <p:cNvPr id="14659" name="Picture 4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2029"/>
                <a:ext cx="4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60" name="Rectangle 455"/>
              <p:cNvSpPr>
                <a:spLocks noChangeArrowheads="1"/>
              </p:cNvSpPr>
              <p:nvPr/>
            </p:nvSpPr>
            <p:spPr bwMode="auto">
              <a:xfrm>
                <a:off x="620" y="2028"/>
                <a:ext cx="410" cy="1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 altLang="en-US" sz="1400">
                  <a:solidFill>
                    <a:schemeClr val="bg1"/>
                  </a:solidFill>
                  <a:latin typeface="FrutigerNext LT Regular"/>
                  <a:ea typeface="MS PGothic" pitchFamily="34" charset="-128"/>
                </a:endParaRPr>
              </a:p>
            </p:txBody>
          </p:sp>
          <p:sp>
            <p:nvSpPr>
              <p:cNvPr id="14661" name="Rectangle 456"/>
              <p:cNvSpPr>
                <a:spLocks noChangeArrowheads="1"/>
              </p:cNvSpPr>
              <p:nvPr/>
            </p:nvSpPr>
            <p:spPr bwMode="auto">
              <a:xfrm>
                <a:off x="716" y="2034"/>
                <a:ext cx="25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800" b="1">
                    <a:solidFill>
                      <a:srgbClr val="000000"/>
                    </a:solidFill>
                    <a:ea typeface="SimSun" pitchFamily="2" charset="-122"/>
                  </a:rPr>
                  <a:t>FTTN</a:t>
                </a:r>
                <a:endParaRPr lang="en-US" altLang="zh-CN" sz="80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grpSp>
            <p:nvGrpSpPr>
              <p:cNvPr id="14662" name="Group 457"/>
              <p:cNvGrpSpPr>
                <a:grpSpLocks/>
              </p:cNvGrpSpPr>
              <p:nvPr/>
            </p:nvGrpSpPr>
            <p:grpSpPr bwMode="auto">
              <a:xfrm>
                <a:off x="956" y="1395"/>
                <a:ext cx="224" cy="158"/>
                <a:chOff x="940" y="956"/>
                <a:chExt cx="464" cy="364"/>
              </a:xfrm>
            </p:grpSpPr>
            <p:sp>
              <p:nvSpPr>
                <p:cNvPr id="14665" name="Freeform 458"/>
                <p:cNvSpPr>
                  <a:spLocks noEditPoints="1"/>
                </p:cNvSpPr>
                <p:nvPr/>
              </p:nvSpPr>
              <p:spPr bwMode="auto">
                <a:xfrm>
                  <a:off x="940" y="956"/>
                  <a:ext cx="464" cy="364"/>
                </a:xfrm>
                <a:custGeom>
                  <a:avLst/>
                  <a:gdLst>
                    <a:gd name="T0" fmla="*/ 464 w 464"/>
                    <a:gd name="T1" fmla="*/ 77 h 364"/>
                    <a:gd name="T2" fmla="*/ 455 w 464"/>
                    <a:gd name="T3" fmla="*/ 98 h 364"/>
                    <a:gd name="T4" fmla="*/ 430 w 464"/>
                    <a:gd name="T5" fmla="*/ 117 h 364"/>
                    <a:gd name="T6" fmla="*/ 391 w 464"/>
                    <a:gd name="T7" fmla="*/ 133 h 364"/>
                    <a:gd name="T8" fmla="*/ 338 w 464"/>
                    <a:gd name="T9" fmla="*/ 145 h 364"/>
                    <a:gd name="T10" fmla="*/ 280 w 464"/>
                    <a:gd name="T11" fmla="*/ 152 h 364"/>
                    <a:gd name="T12" fmla="*/ 216 w 464"/>
                    <a:gd name="T13" fmla="*/ 153 h 364"/>
                    <a:gd name="T14" fmla="*/ 155 w 464"/>
                    <a:gd name="T15" fmla="*/ 149 h 364"/>
                    <a:gd name="T16" fmla="*/ 98 w 464"/>
                    <a:gd name="T17" fmla="*/ 140 h 364"/>
                    <a:gd name="T18" fmla="*/ 98 w 464"/>
                    <a:gd name="T19" fmla="*/ 140 h 364"/>
                    <a:gd name="T20" fmla="*/ 155 w 464"/>
                    <a:gd name="T21" fmla="*/ 149 h 364"/>
                    <a:gd name="T22" fmla="*/ 216 w 464"/>
                    <a:gd name="T23" fmla="*/ 153 h 364"/>
                    <a:gd name="T24" fmla="*/ 280 w 464"/>
                    <a:gd name="T25" fmla="*/ 152 h 364"/>
                    <a:gd name="T26" fmla="*/ 338 w 464"/>
                    <a:gd name="T27" fmla="*/ 145 h 364"/>
                    <a:gd name="T28" fmla="*/ 391 w 464"/>
                    <a:gd name="T29" fmla="*/ 133 h 364"/>
                    <a:gd name="T30" fmla="*/ 430 w 464"/>
                    <a:gd name="T31" fmla="*/ 117 h 364"/>
                    <a:gd name="T32" fmla="*/ 455 w 464"/>
                    <a:gd name="T33" fmla="*/ 98 h 364"/>
                    <a:gd name="T34" fmla="*/ 464 w 464"/>
                    <a:gd name="T35" fmla="*/ 77 h 364"/>
                    <a:gd name="T36" fmla="*/ 0 w 464"/>
                    <a:gd name="T37" fmla="*/ 77 h 364"/>
                    <a:gd name="T38" fmla="*/ 9 w 464"/>
                    <a:gd name="T39" fmla="*/ 98 h 364"/>
                    <a:gd name="T40" fmla="*/ 34 w 464"/>
                    <a:gd name="T41" fmla="*/ 117 h 364"/>
                    <a:gd name="T42" fmla="*/ 73 w 464"/>
                    <a:gd name="T43" fmla="*/ 134 h 364"/>
                    <a:gd name="T44" fmla="*/ 34 w 464"/>
                    <a:gd name="T45" fmla="*/ 117 h 364"/>
                    <a:gd name="T46" fmla="*/ 9 w 464"/>
                    <a:gd name="T47" fmla="*/ 98 h 364"/>
                    <a:gd name="T48" fmla="*/ 0 w 464"/>
                    <a:gd name="T49" fmla="*/ 77 h 364"/>
                    <a:gd name="T50" fmla="*/ 0 w 464"/>
                    <a:gd name="T51" fmla="*/ 77 h 364"/>
                    <a:gd name="T52" fmla="*/ 2 w 464"/>
                    <a:gd name="T53" fmla="*/ 298 h 364"/>
                    <a:gd name="T54" fmla="*/ 19 w 464"/>
                    <a:gd name="T55" fmla="*/ 318 h 364"/>
                    <a:gd name="T56" fmla="*/ 52 w 464"/>
                    <a:gd name="T57" fmla="*/ 336 h 364"/>
                    <a:gd name="T58" fmla="*/ 98 w 464"/>
                    <a:gd name="T59" fmla="*/ 351 h 364"/>
                    <a:gd name="T60" fmla="*/ 154 w 464"/>
                    <a:gd name="T61" fmla="*/ 360 h 364"/>
                    <a:gd name="T62" fmla="*/ 216 w 464"/>
                    <a:gd name="T63" fmla="*/ 364 h 364"/>
                    <a:gd name="T64" fmla="*/ 280 w 464"/>
                    <a:gd name="T65" fmla="*/ 363 h 364"/>
                    <a:gd name="T66" fmla="*/ 338 w 464"/>
                    <a:gd name="T67" fmla="*/ 356 h 364"/>
                    <a:gd name="T68" fmla="*/ 391 w 464"/>
                    <a:gd name="T69" fmla="*/ 344 h 364"/>
                    <a:gd name="T70" fmla="*/ 430 w 464"/>
                    <a:gd name="T71" fmla="*/ 327 h 364"/>
                    <a:gd name="T72" fmla="*/ 455 w 464"/>
                    <a:gd name="T73" fmla="*/ 309 h 364"/>
                    <a:gd name="T74" fmla="*/ 464 w 464"/>
                    <a:gd name="T75" fmla="*/ 287 h 364"/>
                    <a:gd name="T76" fmla="*/ 462 w 464"/>
                    <a:gd name="T77" fmla="*/ 66 h 364"/>
                    <a:gd name="T78" fmla="*/ 445 w 464"/>
                    <a:gd name="T79" fmla="*/ 46 h 364"/>
                    <a:gd name="T80" fmla="*/ 412 w 464"/>
                    <a:gd name="T81" fmla="*/ 27 h 364"/>
                    <a:gd name="T82" fmla="*/ 366 w 464"/>
                    <a:gd name="T83" fmla="*/ 13 h 364"/>
                    <a:gd name="T84" fmla="*/ 310 w 464"/>
                    <a:gd name="T85" fmla="*/ 4 h 364"/>
                    <a:gd name="T86" fmla="*/ 248 w 464"/>
                    <a:gd name="T87" fmla="*/ 0 h 364"/>
                    <a:gd name="T88" fmla="*/ 184 w 464"/>
                    <a:gd name="T89" fmla="*/ 1 h 364"/>
                    <a:gd name="T90" fmla="*/ 126 w 464"/>
                    <a:gd name="T91" fmla="*/ 8 h 364"/>
                    <a:gd name="T92" fmla="*/ 73 w 464"/>
                    <a:gd name="T93" fmla="*/ 20 h 364"/>
                    <a:gd name="T94" fmla="*/ 34 w 464"/>
                    <a:gd name="T95" fmla="*/ 37 h 364"/>
                    <a:gd name="T96" fmla="*/ 9 w 464"/>
                    <a:gd name="T97" fmla="*/ 55 h 364"/>
                    <a:gd name="T98" fmla="*/ 0 w 464"/>
                    <a:gd name="T99" fmla="*/ 77 h 3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4"/>
                    <a:gd name="T151" fmla="*/ 0 h 364"/>
                    <a:gd name="T152" fmla="*/ 464 w 464"/>
                    <a:gd name="T153" fmla="*/ 364 h 3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4" h="364">
                      <a:moveTo>
                        <a:pt x="464" y="77"/>
                      </a:moveTo>
                      <a:lnTo>
                        <a:pt x="464" y="77"/>
                      </a:lnTo>
                      <a:lnTo>
                        <a:pt x="462" y="87"/>
                      </a:lnTo>
                      <a:lnTo>
                        <a:pt x="455" y="98"/>
                      </a:lnTo>
                      <a:lnTo>
                        <a:pt x="445" y="107"/>
                      </a:lnTo>
                      <a:lnTo>
                        <a:pt x="430" y="117"/>
                      </a:lnTo>
                      <a:lnTo>
                        <a:pt x="412" y="125"/>
                      </a:lnTo>
                      <a:lnTo>
                        <a:pt x="391" y="133"/>
                      </a:lnTo>
                      <a:lnTo>
                        <a:pt x="366" y="140"/>
                      </a:lnTo>
                      <a:lnTo>
                        <a:pt x="338" y="145"/>
                      </a:lnTo>
                      <a:lnTo>
                        <a:pt x="310" y="149"/>
                      </a:lnTo>
                      <a:lnTo>
                        <a:pt x="280" y="152"/>
                      </a:lnTo>
                      <a:lnTo>
                        <a:pt x="248" y="153"/>
                      </a:lnTo>
                      <a:lnTo>
                        <a:pt x="216" y="153"/>
                      </a:lnTo>
                      <a:lnTo>
                        <a:pt x="186" y="152"/>
                      </a:lnTo>
                      <a:lnTo>
                        <a:pt x="155" y="149"/>
                      </a:lnTo>
                      <a:lnTo>
                        <a:pt x="126" y="145"/>
                      </a:lnTo>
                      <a:lnTo>
                        <a:pt x="98" y="140"/>
                      </a:lnTo>
                      <a:lnTo>
                        <a:pt x="73" y="134"/>
                      </a:lnTo>
                      <a:lnTo>
                        <a:pt x="98" y="140"/>
                      </a:lnTo>
                      <a:lnTo>
                        <a:pt x="126" y="145"/>
                      </a:lnTo>
                      <a:lnTo>
                        <a:pt x="155" y="149"/>
                      </a:lnTo>
                      <a:lnTo>
                        <a:pt x="186" y="152"/>
                      </a:lnTo>
                      <a:lnTo>
                        <a:pt x="216" y="153"/>
                      </a:lnTo>
                      <a:lnTo>
                        <a:pt x="248" y="153"/>
                      </a:lnTo>
                      <a:lnTo>
                        <a:pt x="280" y="152"/>
                      </a:lnTo>
                      <a:lnTo>
                        <a:pt x="310" y="149"/>
                      </a:lnTo>
                      <a:lnTo>
                        <a:pt x="338" y="145"/>
                      </a:lnTo>
                      <a:lnTo>
                        <a:pt x="366" y="140"/>
                      </a:lnTo>
                      <a:lnTo>
                        <a:pt x="391" y="133"/>
                      </a:lnTo>
                      <a:lnTo>
                        <a:pt x="412" y="125"/>
                      </a:lnTo>
                      <a:lnTo>
                        <a:pt x="430" y="117"/>
                      </a:lnTo>
                      <a:lnTo>
                        <a:pt x="445" y="107"/>
                      </a:lnTo>
                      <a:lnTo>
                        <a:pt x="455" y="98"/>
                      </a:lnTo>
                      <a:lnTo>
                        <a:pt x="462" y="87"/>
                      </a:lnTo>
                      <a:lnTo>
                        <a:pt x="464" y="77"/>
                      </a:lnTo>
                      <a:close/>
                      <a:moveTo>
                        <a:pt x="0" y="77"/>
                      </a:moveTo>
                      <a:lnTo>
                        <a:pt x="2" y="87"/>
                      </a:lnTo>
                      <a:lnTo>
                        <a:pt x="9" y="98"/>
                      </a:lnTo>
                      <a:lnTo>
                        <a:pt x="19" y="108"/>
                      </a:lnTo>
                      <a:lnTo>
                        <a:pt x="34" y="117"/>
                      </a:lnTo>
                      <a:lnTo>
                        <a:pt x="52" y="125"/>
                      </a:lnTo>
                      <a:lnTo>
                        <a:pt x="73" y="134"/>
                      </a:lnTo>
                      <a:lnTo>
                        <a:pt x="52" y="125"/>
                      </a:lnTo>
                      <a:lnTo>
                        <a:pt x="34" y="117"/>
                      </a:lnTo>
                      <a:lnTo>
                        <a:pt x="19" y="108"/>
                      </a:lnTo>
                      <a:lnTo>
                        <a:pt x="9" y="98"/>
                      </a:lnTo>
                      <a:lnTo>
                        <a:pt x="2" y="87"/>
                      </a:lnTo>
                      <a:lnTo>
                        <a:pt x="0" y="77"/>
                      </a:lnTo>
                      <a:close/>
                      <a:moveTo>
                        <a:pt x="0" y="77"/>
                      </a:moveTo>
                      <a:lnTo>
                        <a:pt x="0" y="287"/>
                      </a:lnTo>
                      <a:lnTo>
                        <a:pt x="2" y="298"/>
                      </a:lnTo>
                      <a:lnTo>
                        <a:pt x="9" y="309"/>
                      </a:lnTo>
                      <a:lnTo>
                        <a:pt x="19" y="318"/>
                      </a:lnTo>
                      <a:lnTo>
                        <a:pt x="34" y="327"/>
                      </a:lnTo>
                      <a:lnTo>
                        <a:pt x="52" y="336"/>
                      </a:lnTo>
                      <a:lnTo>
                        <a:pt x="73" y="344"/>
                      </a:lnTo>
                      <a:lnTo>
                        <a:pt x="98" y="351"/>
                      </a:lnTo>
                      <a:lnTo>
                        <a:pt x="126" y="356"/>
                      </a:lnTo>
                      <a:lnTo>
                        <a:pt x="154" y="360"/>
                      </a:lnTo>
                      <a:lnTo>
                        <a:pt x="184" y="363"/>
                      </a:lnTo>
                      <a:lnTo>
                        <a:pt x="216" y="364"/>
                      </a:lnTo>
                      <a:lnTo>
                        <a:pt x="248" y="364"/>
                      </a:lnTo>
                      <a:lnTo>
                        <a:pt x="280" y="363"/>
                      </a:lnTo>
                      <a:lnTo>
                        <a:pt x="310" y="360"/>
                      </a:lnTo>
                      <a:lnTo>
                        <a:pt x="338" y="356"/>
                      </a:lnTo>
                      <a:lnTo>
                        <a:pt x="366" y="351"/>
                      </a:lnTo>
                      <a:lnTo>
                        <a:pt x="391" y="344"/>
                      </a:lnTo>
                      <a:lnTo>
                        <a:pt x="412" y="336"/>
                      </a:lnTo>
                      <a:lnTo>
                        <a:pt x="430" y="327"/>
                      </a:lnTo>
                      <a:lnTo>
                        <a:pt x="445" y="318"/>
                      </a:lnTo>
                      <a:lnTo>
                        <a:pt x="455" y="309"/>
                      </a:lnTo>
                      <a:lnTo>
                        <a:pt x="462" y="298"/>
                      </a:lnTo>
                      <a:lnTo>
                        <a:pt x="464" y="287"/>
                      </a:lnTo>
                      <a:lnTo>
                        <a:pt x="464" y="77"/>
                      </a:lnTo>
                      <a:lnTo>
                        <a:pt x="462" y="66"/>
                      </a:lnTo>
                      <a:lnTo>
                        <a:pt x="455" y="55"/>
                      </a:lnTo>
                      <a:lnTo>
                        <a:pt x="445" y="46"/>
                      </a:lnTo>
                      <a:lnTo>
                        <a:pt x="430" y="37"/>
                      </a:lnTo>
                      <a:lnTo>
                        <a:pt x="412" y="27"/>
                      </a:lnTo>
                      <a:lnTo>
                        <a:pt x="391" y="20"/>
                      </a:lnTo>
                      <a:lnTo>
                        <a:pt x="366" y="13"/>
                      </a:lnTo>
                      <a:lnTo>
                        <a:pt x="338" y="8"/>
                      </a:lnTo>
                      <a:lnTo>
                        <a:pt x="310" y="4"/>
                      </a:lnTo>
                      <a:lnTo>
                        <a:pt x="280" y="1"/>
                      </a:lnTo>
                      <a:lnTo>
                        <a:pt x="248" y="0"/>
                      </a:lnTo>
                      <a:lnTo>
                        <a:pt x="216" y="0"/>
                      </a:lnTo>
                      <a:lnTo>
                        <a:pt x="184" y="1"/>
                      </a:lnTo>
                      <a:lnTo>
                        <a:pt x="154" y="4"/>
                      </a:lnTo>
                      <a:lnTo>
                        <a:pt x="126" y="8"/>
                      </a:lnTo>
                      <a:lnTo>
                        <a:pt x="98" y="13"/>
                      </a:lnTo>
                      <a:lnTo>
                        <a:pt x="73" y="20"/>
                      </a:lnTo>
                      <a:lnTo>
                        <a:pt x="52" y="27"/>
                      </a:lnTo>
                      <a:lnTo>
                        <a:pt x="34" y="37"/>
                      </a:lnTo>
                      <a:lnTo>
                        <a:pt x="19" y="46"/>
                      </a:lnTo>
                      <a:lnTo>
                        <a:pt x="9" y="55"/>
                      </a:lnTo>
                      <a:lnTo>
                        <a:pt x="2" y="6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8E85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666" name="Freeform 459"/>
                <p:cNvSpPr>
                  <a:spLocks/>
                </p:cNvSpPr>
                <p:nvPr/>
              </p:nvSpPr>
              <p:spPr bwMode="auto">
                <a:xfrm>
                  <a:off x="941" y="956"/>
                  <a:ext cx="463" cy="154"/>
                </a:xfrm>
                <a:custGeom>
                  <a:avLst/>
                  <a:gdLst>
                    <a:gd name="T0" fmla="*/ 463 w 463"/>
                    <a:gd name="T1" fmla="*/ 77 h 154"/>
                    <a:gd name="T2" fmla="*/ 461 w 463"/>
                    <a:gd name="T3" fmla="*/ 87 h 154"/>
                    <a:gd name="T4" fmla="*/ 454 w 463"/>
                    <a:gd name="T5" fmla="*/ 98 h 154"/>
                    <a:gd name="T6" fmla="*/ 443 w 463"/>
                    <a:gd name="T7" fmla="*/ 108 h 154"/>
                    <a:gd name="T8" fmla="*/ 428 w 463"/>
                    <a:gd name="T9" fmla="*/ 117 h 154"/>
                    <a:gd name="T10" fmla="*/ 409 w 463"/>
                    <a:gd name="T11" fmla="*/ 126 h 154"/>
                    <a:gd name="T12" fmla="*/ 386 w 463"/>
                    <a:gd name="T13" fmla="*/ 134 h 154"/>
                    <a:gd name="T14" fmla="*/ 361 w 463"/>
                    <a:gd name="T15" fmla="*/ 141 h 154"/>
                    <a:gd name="T16" fmla="*/ 333 w 463"/>
                    <a:gd name="T17" fmla="*/ 146 h 154"/>
                    <a:gd name="T18" fmla="*/ 302 w 463"/>
                    <a:gd name="T19" fmla="*/ 150 h 154"/>
                    <a:gd name="T20" fmla="*/ 272 w 463"/>
                    <a:gd name="T21" fmla="*/ 152 h 154"/>
                    <a:gd name="T22" fmla="*/ 239 w 463"/>
                    <a:gd name="T23" fmla="*/ 154 h 154"/>
                    <a:gd name="T24" fmla="*/ 207 w 463"/>
                    <a:gd name="T25" fmla="*/ 153 h 154"/>
                    <a:gd name="T26" fmla="*/ 174 w 463"/>
                    <a:gd name="T27" fmla="*/ 151 h 154"/>
                    <a:gd name="T28" fmla="*/ 144 w 463"/>
                    <a:gd name="T29" fmla="*/ 148 h 154"/>
                    <a:gd name="T30" fmla="*/ 116 w 463"/>
                    <a:gd name="T31" fmla="*/ 144 h 154"/>
                    <a:gd name="T32" fmla="*/ 88 w 463"/>
                    <a:gd name="T33" fmla="*/ 138 h 154"/>
                    <a:gd name="T34" fmla="*/ 65 w 463"/>
                    <a:gd name="T35" fmla="*/ 130 h 154"/>
                    <a:gd name="T36" fmla="*/ 43 w 463"/>
                    <a:gd name="T37" fmla="*/ 122 h 154"/>
                    <a:gd name="T38" fmla="*/ 26 w 463"/>
                    <a:gd name="T39" fmla="*/ 113 h 154"/>
                    <a:gd name="T40" fmla="*/ 14 w 463"/>
                    <a:gd name="T41" fmla="*/ 103 h 154"/>
                    <a:gd name="T42" fmla="*/ 5 w 463"/>
                    <a:gd name="T43" fmla="*/ 92 h 154"/>
                    <a:gd name="T44" fmla="*/ 0 w 463"/>
                    <a:gd name="T45" fmla="*/ 82 h 154"/>
                    <a:gd name="T46" fmla="*/ 0 w 463"/>
                    <a:gd name="T47" fmla="*/ 71 h 154"/>
                    <a:gd name="T48" fmla="*/ 5 w 463"/>
                    <a:gd name="T49" fmla="*/ 60 h 154"/>
                    <a:gd name="T50" fmla="*/ 14 w 463"/>
                    <a:gd name="T51" fmla="*/ 50 h 154"/>
                    <a:gd name="T52" fmla="*/ 26 w 463"/>
                    <a:gd name="T53" fmla="*/ 40 h 154"/>
                    <a:gd name="T54" fmla="*/ 43 w 463"/>
                    <a:gd name="T55" fmla="*/ 31 h 154"/>
                    <a:gd name="T56" fmla="*/ 65 w 463"/>
                    <a:gd name="T57" fmla="*/ 22 h 154"/>
                    <a:gd name="T58" fmla="*/ 88 w 463"/>
                    <a:gd name="T59" fmla="*/ 15 h 154"/>
                    <a:gd name="T60" fmla="*/ 116 w 463"/>
                    <a:gd name="T61" fmla="*/ 10 h 154"/>
                    <a:gd name="T62" fmla="*/ 144 w 463"/>
                    <a:gd name="T63" fmla="*/ 5 h 154"/>
                    <a:gd name="T64" fmla="*/ 174 w 463"/>
                    <a:gd name="T65" fmla="*/ 2 h 154"/>
                    <a:gd name="T66" fmla="*/ 207 w 463"/>
                    <a:gd name="T67" fmla="*/ 0 h 154"/>
                    <a:gd name="T68" fmla="*/ 239 w 463"/>
                    <a:gd name="T69" fmla="*/ 0 h 154"/>
                    <a:gd name="T70" fmla="*/ 272 w 463"/>
                    <a:gd name="T71" fmla="*/ 1 h 154"/>
                    <a:gd name="T72" fmla="*/ 302 w 463"/>
                    <a:gd name="T73" fmla="*/ 3 h 154"/>
                    <a:gd name="T74" fmla="*/ 333 w 463"/>
                    <a:gd name="T75" fmla="*/ 7 h 154"/>
                    <a:gd name="T76" fmla="*/ 361 w 463"/>
                    <a:gd name="T77" fmla="*/ 12 h 154"/>
                    <a:gd name="T78" fmla="*/ 386 w 463"/>
                    <a:gd name="T79" fmla="*/ 19 h 154"/>
                    <a:gd name="T80" fmla="*/ 409 w 463"/>
                    <a:gd name="T81" fmla="*/ 26 h 154"/>
                    <a:gd name="T82" fmla="*/ 428 w 463"/>
                    <a:gd name="T83" fmla="*/ 36 h 154"/>
                    <a:gd name="T84" fmla="*/ 443 w 463"/>
                    <a:gd name="T85" fmla="*/ 45 h 154"/>
                    <a:gd name="T86" fmla="*/ 454 w 463"/>
                    <a:gd name="T87" fmla="*/ 55 h 154"/>
                    <a:gd name="T88" fmla="*/ 461 w 463"/>
                    <a:gd name="T89" fmla="*/ 66 h 154"/>
                    <a:gd name="T90" fmla="*/ 463 w 463"/>
                    <a:gd name="T91" fmla="*/ 77 h 15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63"/>
                    <a:gd name="T139" fmla="*/ 0 h 154"/>
                    <a:gd name="T140" fmla="*/ 463 w 463"/>
                    <a:gd name="T141" fmla="*/ 154 h 15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63" h="154">
                      <a:moveTo>
                        <a:pt x="463" y="77"/>
                      </a:moveTo>
                      <a:lnTo>
                        <a:pt x="461" y="87"/>
                      </a:lnTo>
                      <a:lnTo>
                        <a:pt x="454" y="98"/>
                      </a:lnTo>
                      <a:lnTo>
                        <a:pt x="443" y="108"/>
                      </a:lnTo>
                      <a:lnTo>
                        <a:pt x="428" y="117"/>
                      </a:lnTo>
                      <a:lnTo>
                        <a:pt x="409" y="126"/>
                      </a:lnTo>
                      <a:lnTo>
                        <a:pt x="386" y="134"/>
                      </a:lnTo>
                      <a:lnTo>
                        <a:pt x="361" y="141"/>
                      </a:lnTo>
                      <a:lnTo>
                        <a:pt x="333" y="146"/>
                      </a:lnTo>
                      <a:lnTo>
                        <a:pt x="302" y="150"/>
                      </a:lnTo>
                      <a:lnTo>
                        <a:pt x="272" y="152"/>
                      </a:lnTo>
                      <a:lnTo>
                        <a:pt x="239" y="154"/>
                      </a:lnTo>
                      <a:lnTo>
                        <a:pt x="207" y="153"/>
                      </a:lnTo>
                      <a:lnTo>
                        <a:pt x="174" y="151"/>
                      </a:lnTo>
                      <a:lnTo>
                        <a:pt x="144" y="148"/>
                      </a:lnTo>
                      <a:lnTo>
                        <a:pt x="116" y="144"/>
                      </a:lnTo>
                      <a:lnTo>
                        <a:pt x="88" y="138"/>
                      </a:lnTo>
                      <a:lnTo>
                        <a:pt x="65" y="130"/>
                      </a:lnTo>
                      <a:lnTo>
                        <a:pt x="43" y="122"/>
                      </a:lnTo>
                      <a:lnTo>
                        <a:pt x="26" y="113"/>
                      </a:lnTo>
                      <a:lnTo>
                        <a:pt x="14" y="103"/>
                      </a:lnTo>
                      <a:lnTo>
                        <a:pt x="5" y="92"/>
                      </a:lnTo>
                      <a:lnTo>
                        <a:pt x="0" y="82"/>
                      </a:lnTo>
                      <a:lnTo>
                        <a:pt x="0" y="71"/>
                      </a:lnTo>
                      <a:lnTo>
                        <a:pt x="5" y="60"/>
                      </a:lnTo>
                      <a:lnTo>
                        <a:pt x="14" y="50"/>
                      </a:lnTo>
                      <a:lnTo>
                        <a:pt x="26" y="40"/>
                      </a:lnTo>
                      <a:lnTo>
                        <a:pt x="43" y="31"/>
                      </a:lnTo>
                      <a:lnTo>
                        <a:pt x="65" y="22"/>
                      </a:lnTo>
                      <a:lnTo>
                        <a:pt x="88" y="15"/>
                      </a:lnTo>
                      <a:lnTo>
                        <a:pt x="116" y="10"/>
                      </a:lnTo>
                      <a:lnTo>
                        <a:pt x="144" y="5"/>
                      </a:lnTo>
                      <a:lnTo>
                        <a:pt x="174" y="2"/>
                      </a:lnTo>
                      <a:lnTo>
                        <a:pt x="207" y="0"/>
                      </a:lnTo>
                      <a:lnTo>
                        <a:pt x="239" y="0"/>
                      </a:lnTo>
                      <a:lnTo>
                        <a:pt x="272" y="1"/>
                      </a:lnTo>
                      <a:lnTo>
                        <a:pt x="302" y="3"/>
                      </a:lnTo>
                      <a:lnTo>
                        <a:pt x="333" y="7"/>
                      </a:lnTo>
                      <a:lnTo>
                        <a:pt x="361" y="12"/>
                      </a:lnTo>
                      <a:lnTo>
                        <a:pt x="386" y="19"/>
                      </a:lnTo>
                      <a:lnTo>
                        <a:pt x="409" y="26"/>
                      </a:lnTo>
                      <a:lnTo>
                        <a:pt x="428" y="36"/>
                      </a:lnTo>
                      <a:lnTo>
                        <a:pt x="443" y="45"/>
                      </a:lnTo>
                      <a:lnTo>
                        <a:pt x="454" y="55"/>
                      </a:lnTo>
                      <a:lnTo>
                        <a:pt x="461" y="66"/>
                      </a:lnTo>
                      <a:lnTo>
                        <a:pt x="463" y="77"/>
                      </a:lnTo>
                      <a:close/>
                    </a:path>
                  </a:pathLst>
                </a:custGeom>
                <a:solidFill>
                  <a:srgbClr val="BBB4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667" name="Freeform 460"/>
                <p:cNvSpPr>
                  <a:spLocks noEditPoints="1"/>
                </p:cNvSpPr>
                <p:nvPr/>
              </p:nvSpPr>
              <p:spPr bwMode="auto">
                <a:xfrm>
                  <a:off x="1047" y="970"/>
                  <a:ext cx="244" cy="121"/>
                </a:xfrm>
                <a:custGeom>
                  <a:avLst/>
                  <a:gdLst>
                    <a:gd name="T0" fmla="*/ 45 w 244"/>
                    <a:gd name="T1" fmla="*/ 68 h 121"/>
                    <a:gd name="T2" fmla="*/ 187 w 244"/>
                    <a:gd name="T3" fmla="*/ 68 h 121"/>
                    <a:gd name="T4" fmla="*/ 97 w 244"/>
                    <a:gd name="T5" fmla="*/ 103 h 121"/>
                    <a:gd name="T6" fmla="*/ 45 w 244"/>
                    <a:gd name="T7" fmla="*/ 68 h 121"/>
                    <a:gd name="T8" fmla="*/ 200 w 244"/>
                    <a:gd name="T9" fmla="*/ 53 h 121"/>
                    <a:gd name="T10" fmla="*/ 57 w 244"/>
                    <a:gd name="T11" fmla="*/ 53 h 121"/>
                    <a:gd name="T12" fmla="*/ 148 w 244"/>
                    <a:gd name="T13" fmla="*/ 18 h 121"/>
                    <a:gd name="T14" fmla="*/ 200 w 244"/>
                    <a:gd name="T15" fmla="*/ 53 h 121"/>
                    <a:gd name="T16" fmla="*/ 93 w 244"/>
                    <a:gd name="T17" fmla="*/ 121 h 121"/>
                    <a:gd name="T18" fmla="*/ 244 w 244"/>
                    <a:gd name="T19" fmla="*/ 62 h 121"/>
                    <a:gd name="T20" fmla="*/ 151 w 244"/>
                    <a:gd name="T21" fmla="*/ 0 h 121"/>
                    <a:gd name="T22" fmla="*/ 0 w 244"/>
                    <a:gd name="T23" fmla="*/ 59 h 121"/>
                    <a:gd name="T24" fmla="*/ 93 w 244"/>
                    <a:gd name="T25" fmla="*/ 121 h 1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4"/>
                    <a:gd name="T40" fmla="*/ 0 h 121"/>
                    <a:gd name="T41" fmla="*/ 244 w 244"/>
                    <a:gd name="T42" fmla="*/ 121 h 1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4" h="121">
                      <a:moveTo>
                        <a:pt x="45" y="68"/>
                      </a:moveTo>
                      <a:lnTo>
                        <a:pt x="187" y="68"/>
                      </a:lnTo>
                      <a:lnTo>
                        <a:pt x="97" y="103"/>
                      </a:lnTo>
                      <a:lnTo>
                        <a:pt x="45" y="68"/>
                      </a:lnTo>
                      <a:close/>
                      <a:moveTo>
                        <a:pt x="200" y="53"/>
                      </a:moveTo>
                      <a:lnTo>
                        <a:pt x="57" y="53"/>
                      </a:lnTo>
                      <a:lnTo>
                        <a:pt x="148" y="18"/>
                      </a:lnTo>
                      <a:lnTo>
                        <a:pt x="200" y="53"/>
                      </a:lnTo>
                      <a:close/>
                      <a:moveTo>
                        <a:pt x="93" y="121"/>
                      </a:moveTo>
                      <a:lnTo>
                        <a:pt x="244" y="62"/>
                      </a:lnTo>
                      <a:lnTo>
                        <a:pt x="151" y="0"/>
                      </a:lnTo>
                      <a:lnTo>
                        <a:pt x="0" y="59"/>
                      </a:lnTo>
                      <a:lnTo>
                        <a:pt x="93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668" name="Freeform 461"/>
                <p:cNvSpPr>
                  <a:spLocks noEditPoints="1"/>
                </p:cNvSpPr>
                <p:nvPr/>
              </p:nvSpPr>
              <p:spPr bwMode="auto">
                <a:xfrm>
                  <a:off x="1053" y="974"/>
                  <a:ext cx="244" cy="121"/>
                </a:xfrm>
                <a:custGeom>
                  <a:avLst/>
                  <a:gdLst>
                    <a:gd name="T0" fmla="*/ 44 w 244"/>
                    <a:gd name="T1" fmla="*/ 68 h 121"/>
                    <a:gd name="T2" fmla="*/ 187 w 244"/>
                    <a:gd name="T3" fmla="*/ 68 h 121"/>
                    <a:gd name="T4" fmla="*/ 96 w 244"/>
                    <a:gd name="T5" fmla="*/ 103 h 121"/>
                    <a:gd name="T6" fmla="*/ 44 w 244"/>
                    <a:gd name="T7" fmla="*/ 68 h 121"/>
                    <a:gd name="T8" fmla="*/ 199 w 244"/>
                    <a:gd name="T9" fmla="*/ 54 h 121"/>
                    <a:gd name="T10" fmla="*/ 57 w 244"/>
                    <a:gd name="T11" fmla="*/ 54 h 121"/>
                    <a:gd name="T12" fmla="*/ 147 w 244"/>
                    <a:gd name="T13" fmla="*/ 19 h 121"/>
                    <a:gd name="T14" fmla="*/ 199 w 244"/>
                    <a:gd name="T15" fmla="*/ 54 h 121"/>
                    <a:gd name="T16" fmla="*/ 93 w 244"/>
                    <a:gd name="T17" fmla="*/ 121 h 121"/>
                    <a:gd name="T18" fmla="*/ 244 w 244"/>
                    <a:gd name="T19" fmla="*/ 63 h 121"/>
                    <a:gd name="T20" fmla="*/ 151 w 244"/>
                    <a:gd name="T21" fmla="*/ 0 h 121"/>
                    <a:gd name="T22" fmla="*/ 0 w 244"/>
                    <a:gd name="T23" fmla="*/ 59 h 121"/>
                    <a:gd name="T24" fmla="*/ 93 w 244"/>
                    <a:gd name="T25" fmla="*/ 121 h 1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4"/>
                    <a:gd name="T40" fmla="*/ 0 h 121"/>
                    <a:gd name="T41" fmla="*/ 244 w 244"/>
                    <a:gd name="T42" fmla="*/ 121 h 1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4" h="121">
                      <a:moveTo>
                        <a:pt x="44" y="68"/>
                      </a:moveTo>
                      <a:lnTo>
                        <a:pt x="187" y="68"/>
                      </a:lnTo>
                      <a:lnTo>
                        <a:pt x="96" y="103"/>
                      </a:lnTo>
                      <a:lnTo>
                        <a:pt x="44" y="68"/>
                      </a:lnTo>
                      <a:close/>
                      <a:moveTo>
                        <a:pt x="199" y="54"/>
                      </a:moveTo>
                      <a:lnTo>
                        <a:pt x="57" y="54"/>
                      </a:lnTo>
                      <a:lnTo>
                        <a:pt x="147" y="19"/>
                      </a:lnTo>
                      <a:lnTo>
                        <a:pt x="199" y="54"/>
                      </a:lnTo>
                      <a:close/>
                      <a:moveTo>
                        <a:pt x="93" y="121"/>
                      </a:moveTo>
                      <a:lnTo>
                        <a:pt x="244" y="63"/>
                      </a:lnTo>
                      <a:lnTo>
                        <a:pt x="151" y="0"/>
                      </a:lnTo>
                      <a:lnTo>
                        <a:pt x="0" y="59"/>
                      </a:lnTo>
                      <a:lnTo>
                        <a:pt x="93" y="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669" name="Freeform 462"/>
                <p:cNvSpPr>
                  <a:spLocks noEditPoints="1"/>
                </p:cNvSpPr>
                <p:nvPr/>
              </p:nvSpPr>
              <p:spPr bwMode="auto">
                <a:xfrm>
                  <a:off x="1097" y="1170"/>
                  <a:ext cx="161" cy="97"/>
                </a:xfrm>
                <a:custGeom>
                  <a:avLst/>
                  <a:gdLst>
                    <a:gd name="T0" fmla="*/ 61 w 161"/>
                    <a:gd name="T1" fmla="*/ 55 h 97"/>
                    <a:gd name="T2" fmla="*/ 78 w 161"/>
                    <a:gd name="T3" fmla="*/ 55 h 97"/>
                    <a:gd name="T4" fmla="*/ 113 w 161"/>
                    <a:gd name="T5" fmla="*/ 97 h 97"/>
                    <a:gd name="T6" fmla="*/ 161 w 161"/>
                    <a:gd name="T7" fmla="*/ 97 h 97"/>
                    <a:gd name="T8" fmla="*/ 161 w 161"/>
                    <a:gd name="T9" fmla="*/ 80 h 97"/>
                    <a:gd name="T10" fmla="*/ 141 w 161"/>
                    <a:gd name="T11" fmla="*/ 80 h 97"/>
                    <a:gd name="T12" fmla="*/ 116 w 161"/>
                    <a:gd name="T13" fmla="*/ 51 h 97"/>
                    <a:gd name="T14" fmla="*/ 120 w 161"/>
                    <a:gd name="T15" fmla="*/ 49 h 97"/>
                    <a:gd name="T16" fmla="*/ 128 w 161"/>
                    <a:gd name="T17" fmla="*/ 46 h 97"/>
                    <a:gd name="T18" fmla="*/ 135 w 161"/>
                    <a:gd name="T19" fmla="*/ 42 h 97"/>
                    <a:gd name="T20" fmla="*/ 138 w 161"/>
                    <a:gd name="T21" fmla="*/ 38 h 97"/>
                    <a:gd name="T22" fmla="*/ 142 w 161"/>
                    <a:gd name="T23" fmla="*/ 33 h 97"/>
                    <a:gd name="T24" fmla="*/ 143 w 161"/>
                    <a:gd name="T25" fmla="*/ 27 h 97"/>
                    <a:gd name="T26" fmla="*/ 142 w 161"/>
                    <a:gd name="T27" fmla="*/ 24 h 97"/>
                    <a:gd name="T28" fmla="*/ 141 w 161"/>
                    <a:gd name="T29" fmla="*/ 18 h 97"/>
                    <a:gd name="T30" fmla="*/ 136 w 161"/>
                    <a:gd name="T31" fmla="*/ 13 h 97"/>
                    <a:gd name="T32" fmla="*/ 130 w 161"/>
                    <a:gd name="T33" fmla="*/ 8 h 97"/>
                    <a:gd name="T34" fmla="*/ 128 w 161"/>
                    <a:gd name="T35" fmla="*/ 6 h 97"/>
                    <a:gd name="T36" fmla="*/ 121 w 161"/>
                    <a:gd name="T37" fmla="*/ 3 h 97"/>
                    <a:gd name="T38" fmla="*/ 113 w 161"/>
                    <a:gd name="T39" fmla="*/ 1 h 97"/>
                    <a:gd name="T40" fmla="*/ 104 w 161"/>
                    <a:gd name="T41" fmla="*/ 0 h 97"/>
                    <a:gd name="T42" fmla="*/ 93 w 161"/>
                    <a:gd name="T43" fmla="*/ 0 h 97"/>
                    <a:gd name="T44" fmla="*/ 0 w 161"/>
                    <a:gd name="T45" fmla="*/ 0 h 97"/>
                    <a:gd name="T46" fmla="*/ 0 w 161"/>
                    <a:gd name="T47" fmla="*/ 16 h 97"/>
                    <a:gd name="T48" fmla="*/ 21 w 161"/>
                    <a:gd name="T49" fmla="*/ 16 h 97"/>
                    <a:gd name="T50" fmla="*/ 21 w 161"/>
                    <a:gd name="T51" fmla="*/ 80 h 97"/>
                    <a:gd name="T52" fmla="*/ 0 w 161"/>
                    <a:gd name="T53" fmla="*/ 80 h 97"/>
                    <a:gd name="T54" fmla="*/ 0 w 161"/>
                    <a:gd name="T55" fmla="*/ 97 h 97"/>
                    <a:gd name="T56" fmla="*/ 81 w 161"/>
                    <a:gd name="T57" fmla="*/ 97 h 97"/>
                    <a:gd name="T58" fmla="*/ 81 w 161"/>
                    <a:gd name="T59" fmla="*/ 80 h 97"/>
                    <a:gd name="T60" fmla="*/ 61 w 161"/>
                    <a:gd name="T61" fmla="*/ 80 h 97"/>
                    <a:gd name="T62" fmla="*/ 61 w 161"/>
                    <a:gd name="T63" fmla="*/ 55 h 97"/>
                    <a:gd name="T64" fmla="*/ 61 w 161"/>
                    <a:gd name="T65" fmla="*/ 16 h 97"/>
                    <a:gd name="T66" fmla="*/ 78 w 161"/>
                    <a:gd name="T67" fmla="*/ 16 h 97"/>
                    <a:gd name="T68" fmla="*/ 87 w 161"/>
                    <a:gd name="T69" fmla="*/ 16 h 97"/>
                    <a:gd name="T70" fmla="*/ 94 w 161"/>
                    <a:gd name="T71" fmla="*/ 18 h 97"/>
                    <a:gd name="T72" fmla="*/ 99 w 161"/>
                    <a:gd name="T73" fmla="*/ 22 h 97"/>
                    <a:gd name="T74" fmla="*/ 101 w 161"/>
                    <a:gd name="T75" fmla="*/ 28 h 97"/>
                    <a:gd name="T76" fmla="*/ 101 w 161"/>
                    <a:gd name="T77" fmla="*/ 29 h 97"/>
                    <a:gd name="T78" fmla="*/ 99 w 161"/>
                    <a:gd name="T79" fmla="*/ 33 h 97"/>
                    <a:gd name="T80" fmla="*/ 93 w 161"/>
                    <a:gd name="T81" fmla="*/ 36 h 97"/>
                    <a:gd name="T82" fmla="*/ 86 w 161"/>
                    <a:gd name="T83" fmla="*/ 38 h 97"/>
                    <a:gd name="T84" fmla="*/ 75 w 161"/>
                    <a:gd name="T85" fmla="*/ 39 h 97"/>
                    <a:gd name="T86" fmla="*/ 61 w 161"/>
                    <a:gd name="T87" fmla="*/ 39 h 97"/>
                    <a:gd name="T88" fmla="*/ 61 w 161"/>
                    <a:gd name="T89" fmla="*/ 16 h 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1"/>
                    <a:gd name="T136" fmla="*/ 0 h 97"/>
                    <a:gd name="T137" fmla="*/ 161 w 161"/>
                    <a:gd name="T138" fmla="*/ 97 h 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1" h="97">
                      <a:moveTo>
                        <a:pt x="61" y="55"/>
                      </a:moveTo>
                      <a:lnTo>
                        <a:pt x="78" y="55"/>
                      </a:lnTo>
                      <a:lnTo>
                        <a:pt x="113" y="97"/>
                      </a:lnTo>
                      <a:lnTo>
                        <a:pt x="161" y="97"/>
                      </a:lnTo>
                      <a:lnTo>
                        <a:pt x="161" y="80"/>
                      </a:lnTo>
                      <a:lnTo>
                        <a:pt x="141" y="80"/>
                      </a:lnTo>
                      <a:lnTo>
                        <a:pt x="116" y="51"/>
                      </a:lnTo>
                      <a:lnTo>
                        <a:pt x="120" y="49"/>
                      </a:lnTo>
                      <a:lnTo>
                        <a:pt x="128" y="46"/>
                      </a:lnTo>
                      <a:lnTo>
                        <a:pt x="135" y="42"/>
                      </a:lnTo>
                      <a:lnTo>
                        <a:pt x="138" y="38"/>
                      </a:lnTo>
                      <a:lnTo>
                        <a:pt x="142" y="33"/>
                      </a:lnTo>
                      <a:lnTo>
                        <a:pt x="143" y="27"/>
                      </a:lnTo>
                      <a:lnTo>
                        <a:pt x="142" y="24"/>
                      </a:lnTo>
                      <a:lnTo>
                        <a:pt x="141" y="18"/>
                      </a:lnTo>
                      <a:lnTo>
                        <a:pt x="136" y="13"/>
                      </a:lnTo>
                      <a:lnTo>
                        <a:pt x="130" y="8"/>
                      </a:lnTo>
                      <a:lnTo>
                        <a:pt x="128" y="6"/>
                      </a:lnTo>
                      <a:lnTo>
                        <a:pt x="121" y="3"/>
                      </a:lnTo>
                      <a:lnTo>
                        <a:pt x="113" y="1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1" y="16"/>
                      </a:lnTo>
                      <a:lnTo>
                        <a:pt x="21" y="80"/>
                      </a:lnTo>
                      <a:lnTo>
                        <a:pt x="0" y="80"/>
                      </a:lnTo>
                      <a:lnTo>
                        <a:pt x="0" y="97"/>
                      </a:lnTo>
                      <a:lnTo>
                        <a:pt x="81" y="97"/>
                      </a:lnTo>
                      <a:lnTo>
                        <a:pt x="81" y="80"/>
                      </a:lnTo>
                      <a:lnTo>
                        <a:pt x="61" y="80"/>
                      </a:lnTo>
                      <a:lnTo>
                        <a:pt x="61" y="55"/>
                      </a:lnTo>
                      <a:close/>
                      <a:moveTo>
                        <a:pt x="61" y="16"/>
                      </a:moveTo>
                      <a:lnTo>
                        <a:pt x="78" y="16"/>
                      </a:lnTo>
                      <a:lnTo>
                        <a:pt x="87" y="16"/>
                      </a:lnTo>
                      <a:lnTo>
                        <a:pt x="94" y="18"/>
                      </a:lnTo>
                      <a:lnTo>
                        <a:pt x="99" y="22"/>
                      </a:lnTo>
                      <a:lnTo>
                        <a:pt x="101" y="28"/>
                      </a:lnTo>
                      <a:lnTo>
                        <a:pt x="101" y="29"/>
                      </a:lnTo>
                      <a:lnTo>
                        <a:pt x="99" y="33"/>
                      </a:lnTo>
                      <a:lnTo>
                        <a:pt x="93" y="36"/>
                      </a:lnTo>
                      <a:lnTo>
                        <a:pt x="86" y="38"/>
                      </a:lnTo>
                      <a:lnTo>
                        <a:pt x="75" y="39"/>
                      </a:lnTo>
                      <a:lnTo>
                        <a:pt x="61" y="39"/>
                      </a:lnTo>
                      <a:lnTo>
                        <a:pt x="6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670" name="Freeform 463"/>
                <p:cNvSpPr>
                  <a:spLocks noEditPoints="1"/>
                </p:cNvSpPr>
                <p:nvPr/>
              </p:nvSpPr>
              <p:spPr bwMode="auto">
                <a:xfrm>
                  <a:off x="1086" y="1160"/>
                  <a:ext cx="161" cy="97"/>
                </a:xfrm>
                <a:custGeom>
                  <a:avLst/>
                  <a:gdLst>
                    <a:gd name="T0" fmla="*/ 61 w 161"/>
                    <a:gd name="T1" fmla="*/ 54 h 97"/>
                    <a:gd name="T2" fmla="*/ 79 w 161"/>
                    <a:gd name="T3" fmla="*/ 54 h 97"/>
                    <a:gd name="T4" fmla="*/ 114 w 161"/>
                    <a:gd name="T5" fmla="*/ 97 h 97"/>
                    <a:gd name="T6" fmla="*/ 161 w 161"/>
                    <a:gd name="T7" fmla="*/ 97 h 97"/>
                    <a:gd name="T8" fmla="*/ 161 w 161"/>
                    <a:gd name="T9" fmla="*/ 81 h 97"/>
                    <a:gd name="T10" fmla="*/ 141 w 161"/>
                    <a:gd name="T11" fmla="*/ 81 h 97"/>
                    <a:gd name="T12" fmla="*/ 115 w 161"/>
                    <a:gd name="T13" fmla="*/ 51 h 97"/>
                    <a:gd name="T14" fmla="*/ 121 w 161"/>
                    <a:gd name="T15" fmla="*/ 50 h 97"/>
                    <a:gd name="T16" fmla="*/ 129 w 161"/>
                    <a:gd name="T17" fmla="*/ 46 h 97"/>
                    <a:gd name="T18" fmla="*/ 135 w 161"/>
                    <a:gd name="T19" fmla="*/ 43 h 97"/>
                    <a:gd name="T20" fmla="*/ 139 w 161"/>
                    <a:gd name="T21" fmla="*/ 38 h 97"/>
                    <a:gd name="T22" fmla="*/ 141 w 161"/>
                    <a:gd name="T23" fmla="*/ 33 h 97"/>
                    <a:gd name="T24" fmla="*/ 143 w 161"/>
                    <a:gd name="T25" fmla="*/ 27 h 97"/>
                    <a:gd name="T26" fmla="*/ 143 w 161"/>
                    <a:gd name="T27" fmla="*/ 24 h 97"/>
                    <a:gd name="T28" fmla="*/ 140 w 161"/>
                    <a:gd name="T29" fmla="*/ 18 h 97"/>
                    <a:gd name="T30" fmla="*/ 137 w 161"/>
                    <a:gd name="T31" fmla="*/ 13 h 97"/>
                    <a:gd name="T32" fmla="*/ 131 w 161"/>
                    <a:gd name="T33" fmla="*/ 8 h 97"/>
                    <a:gd name="T34" fmla="*/ 128 w 161"/>
                    <a:gd name="T35" fmla="*/ 7 h 97"/>
                    <a:gd name="T36" fmla="*/ 122 w 161"/>
                    <a:gd name="T37" fmla="*/ 4 h 97"/>
                    <a:gd name="T38" fmla="*/ 113 w 161"/>
                    <a:gd name="T39" fmla="*/ 2 h 97"/>
                    <a:gd name="T40" fmla="*/ 104 w 161"/>
                    <a:gd name="T41" fmla="*/ 1 h 97"/>
                    <a:gd name="T42" fmla="*/ 93 w 161"/>
                    <a:gd name="T43" fmla="*/ 0 h 97"/>
                    <a:gd name="T44" fmla="*/ 0 w 161"/>
                    <a:gd name="T45" fmla="*/ 0 h 97"/>
                    <a:gd name="T46" fmla="*/ 0 w 161"/>
                    <a:gd name="T47" fmla="*/ 16 h 97"/>
                    <a:gd name="T48" fmla="*/ 21 w 161"/>
                    <a:gd name="T49" fmla="*/ 16 h 97"/>
                    <a:gd name="T50" fmla="*/ 21 w 161"/>
                    <a:gd name="T51" fmla="*/ 81 h 97"/>
                    <a:gd name="T52" fmla="*/ 0 w 161"/>
                    <a:gd name="T53" fmla="*/ 81 h 97"/>
                    <a:gd name="T54" fmla="*/ 0 w 161"/>
                    <a:gd name="T55" fmla="*/ 97 h 97"/>
                    <a:gd name="T56" fmla="*/ 80 w 161"/>
                    <a:gd name="T57" fmla="*/ 97 h 97"/>
                    <a:gd name="T58" fmla="*/ 80 w 161"/>
                    <a:gd name="T59" fmla="*/ 81 h 97"/>
                    <a:gd name="T60" fmla="*/ 61 w 161"/>
                    <a:gd name="T61" fmla="*/ 81 h 97"/>
                    <a:gd name="T62" fmla="*/ 61 w 161"/>
                    <a:gd name="T63" fmla="*/ 54 h 97"/>
                    <a:gd name="T64" fmla="*/ 61 w 161"/>
                    <a:gd name="T65" fmla="*/ 16 h 97"/>
                    <a:gd name="T66" fmla="*/ 79 w 161"/>
                    <a:gd name="T67" fmla="*/ 16 h 97"/>
                    <a:gd name="T68" fmla="*/ 87 w 161"/>
                    <a:gd name="T69" fmla="*/ 17 h 97"/>
                    <a:gd name="T70" fmla="*/ 95 w 161"/>
                    <a:gd name="T71" fmla="*/ 19 h 97"/>
                    <a:gd name="T72" fmla="*/ 98 w 161"/>
                    <a:gd name="T73" fmla="*/ 22 h 97"/>
                    <a:gd name="T74" fmla="*/ 101 w 161"/>
                    <a:gd name="T75" fmla="*/ 27 h 97"/>
                    <a:gd name="T76" fmla="*/ 101 w 161"/>
                    <a:gd name="T77" fmla="*/ 28 h 97"/>
                    <a:gd name="T78" fmla="*/ 98 w 161"/>
                    <a:gd name="T79" fmla="*/ 34 h 97"/>
                    <a:gd name="T80" fmla="*/ 94 w 161"/>
                    <a:gd name="T81" fmla="*/ 37 h 97"/>
                    <a:gd name="T82" fmla="*/ 86 w 161"/>
                    <a:gd name="T83" fmla="*/ 39 h 97"/>
                    <a:gd name="T84" fmla="*/ 76 w 161"/>
                    <a:gd name="T85" fmla="*/ 39 h 97"/>
                    <a:gd name="T86" fmla="*/ 61 w 161"/>
                    <a:gd name="T87" fmla="*/ 39 h 97"/>
                    <a:gd name="T88" fmla="*/ 61 w 161"/>
                    <a:gd name="T89" fmla="*/ 16 h 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1"/>
                    <a:gd name="T136" fmla="*/ 0 h 97"/>
                    <a:gd name="T137" fmla="*/ 161 w 161"/>
                    <a:gd name="T138" fmla="*/ 97 h 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1" h="97">
                      <a:moveTo>
                        <a:pt x="61" y="54"/>
                      </a:moveTo>
                      <a:lnTo>
                        <a:pt x="79" y="54"/>
                      </a:lnTo>
                      <a:lnTo>
                        <a:pt x="114" y="97"/>
                      </a:lnTo>
                      <a:lnTo>
                        <a:pt x="161" y="97"/>
                      </a:lnTo>
                      <a:lnTo>
                        <a:pt x="161" y="81"/>
                      </a:lnTo>
                      <a:lnTo>
                        <a:pt x="141" y="81"/>
                      </a:lnTo>
                      <a:lnTo>
                        <a:pt x="115" y="51"/>
                      </a:lnTo>
                      <a:lnTo>
                        <a:pt x="121" y="50"/>
                      </a:lnTo>
                      <a:lnTo>
                        <a:pt x="129" y="46"/>
                      </a:lnTo>
                      <a:lnTo>
                        <a:pt x="135" y="43"/>
                      </a:lnTo>
                      <a:lnTo>
                        <a:pt x="139" y="38"/>
                      </a:lnTo>
                      <a:lnTo>
                        <a:pt x="141" y="33"/>
                      </a:lnTo>
                      <a:lnTo>
                        <a:pt x="143" y="27"/>
                      </a:lnTo>
                      <a:lnTo>
                        <a:pt x="143" y="24"/>
                      </a:lnTo>
                      <a:lnTo>
                        <a:pt x="140" y="18"/>
                      </a:lnTo>
                      <a:lnTo>
                        <a:pt x="137" y="13"/>
                      </a:lnTo>
                      <a:lnTo>
                        <a:pt x="131" y="8"/>
                      </a:lnTo>
                      <a:lnTo>
                        <a:pt x="128" y="7"/>
                      </a:lnTo>
                      <a:lnTo>
                        <a:pt x="122" y="4"/>
                      </a:lnTo>
                      <a:lnTo>
                        <a:pt x="113" y="2"/>
                      </a:lnTo>
                      <a:lnTo>
                        <a:pt x="104" y="1"/>
                      </a:lnTo>
                      <a:lnTo>
                        <a:pt x="93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1" y="16"/>
                      </a:lnTo>
                      <a:lnTo>
                        <a:pt x="21" y="81"/>
                      </a:lnTo>
                      <a:lnTo>
                        <a:pt x="0" y="81"/>
                      </a:lnTo>
                      <a:lnTo>
                        <a:pt x="0" y="97"/>
                      </a:lnTo>
                      <a:lnTo>
                        <a:pt x="80" y="97"/>
                      </a:lnTo>
                      <a:lnTo>
                        <a:pt x="80" y="81"/>
                      </a:lnTo>
                      <a:lnTo>
                        <a:pt x="61" y="81"/>
                      </a:lnTo>
                      <a:lnTo>
                        <a:pt x="61" y="54"/>
                      </a:lnTo>
                      <a:close/>
                      <a:moveTo>
                        <a:pt x="61" y="16"/>
                      </a:moveTo>
                      <a:lnTo>
                        <a:pt x="79" y="16"/>
                      </a:lnTo>
                      <a:lnTo>
                        <a:pt x="87" y="17"/>
                      </a:lnTo>
                      <a:lnTo>
                        <a:pt x="95" y="19"/>
                      </a:lnTo>
                      <a:lnTo>
                        <a:pt x="98" y="22"/>
                      </a:lnTo>
                      <a:lnTo>
                        <a:pt x="101" y="27"/>
                      </a:lnTo>
                      <a:lnTo>
                        <a:pt x="101" y="28"/>
                      </a:lnTo>
                      <a:lnTo>
                        <a:pt x="98" y="34"/>
                      </a:lnTo>
                      <a:lnTo>
                        <a:pt x="94" y="37"/>
                      </a:lnTo>
                      <a:lnTo>
                        <a:pt x="86" y="39"/>
                      </a:lnTo>
                      <a:lnTo>
                        <a:pt x="76" y="39"/>
                      </a:lnTo>
                      <a:lnTo>
                        <a:pt x="61" y="39"/>
                      </a:lnTo>
                      <a:lnTo>
                        <a:pt x="6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4663" name="Rectangle 464"/>
              <p:cNvSpPr>
                <a:spLocks noChangeArrowheads="1"/>
              </p:cNvSpPr>
              <p:nvPr/>
            </p:nvSpPr>
            <p:spPr bwMode="auto">
              <a:xfrm>
                <a:off x="1429" y="1524"/>
                <a:ext cx="14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CO</a:t>
                </a:r>
              </a:p>
            </p:txBody>
          </p:sp>
          <p:pic>
            <p:nvPicPr>
              <p:cNvPr id="14664" name="Picture 465" descr="未标题-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19" y="1341"/>
                <a:ext cx="13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504" name="Group 466"/>
            <p:cNvGrpSpPr>
              <a:grpSpLocks/>
            </p:cNvGrpSpPr>
            <p:nvPr/>
          </p:nvGrpSpPr>
          <p:grpSpPr bwMode="auto">
            <a:xfrm>
              <a:off x="3968477" y="4472491"/>
              <a:ext cx="4347728" cy="1314021"/>
              <a:chOff x="1835" y="1613"/>
              <a:chExt cx="2130" cy="1462"/>
            </a:xfrm>
          </p:grpSpPr>
          <p:sp>
            <p:nvSpPr>
              <p:cNvPr id="14547" name="Freeform 467"/>
              <p:cNvSpPr>
                <a:spLocks/>
              </p:cNvSpPr>
              <p:nvPr/>
            </p:nvSpPr>
            <p:spPr bwMode="auto">
              <a:xfrm>
                <a:off x="1843" y="1621"/>
                <a:ext cx="2045" cy="1454"/>
              </a:xfrm>
              <a:custGeom>
                <a:avLst/>
                <a:gdLst>
                  <a:gd name="T0" fmla="*/ 0 w 6064"/>
                  <a:gd name="T1" fmla="*/ 151 h 4308"/>
                  <a:gd name="T2" fmla="*/ 223 w 6064"/>
                  <a:gd name="T3" fmla="*/ 102 h 4308"/>
                  <a:gd name="T4" fmla="*/ 232 w 6064"/>
                  <a:gd name="T5" fmla="*/ 77 h 4308"/>
                  <a:gd name="T6" fmla="*/ 106 w 6064"/>
                  <a:gd name="T7" fmla="*/ 0 h 4308"/>
                  <a:gd name="T8" fmla="*/ 106 w 6064"/>
                  <a:gd name="T9" fmla="*/ 0 h 4308"/>
                  <a:gd name="T10" fmla="*/ 0 w 6064"/>
                  <a:gd name="T11" fmla="*/ 151 h 43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64"/>
                  <a:gd name="T19" fmla="*/ 0 h 4308"/>
                  <a:gd name="T20" fmla="*/ 6064 w 6064"/>
                  <a:gd name="T21" fmla="*/ 4308 h 43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64" h="4308">
                    <a:moveTo>
                      <a:pt x="0" y="3929"/>
                    </a:moveTo>
                    <a:cubicBezTo>
                      <a:pt x="2397" y="4308"/>
                      <a:pt x="5001" y="3737"/>
                      <a:pt x="5815" y="2653"/>
                    </a:cubicBezTo>
                    <a:cubicBezTo>
                      <a:pt x="5976" y="2440"/>
                      <a:pt x="6058" y="2216"/>
                      <a:pt x="6059" y="1990"/>
                    </a:cubicBezTo>
                    <a:cubicBezTo>
                      <a:pt x="6064" y="1070"/>
                      <a:pt x="4715" y="256"/>
                      <a:pt x="2760" y="0"/>
                    </a:cubicBezTo>
                    <a:lnTo>
                      <a:pt x="0" y="3929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48" name="Freeform 468"/>
              <p:cNvSpPr>
                <a:spLocks/>
              </p:cNvSpPr>
              <p:nvPr/>
            </p:nvSpPr>
            <p:spPr bwMode="auto">
              <a:xfrm>
                <a:off x="1854" y="1623"/>
                <a:ext cx="2029" cy="1447"/>
              </a:xfrm>
              <a:custGeom>
                <a:avLst/>
                <a:gdLst>
                  <a:gd name="T0" fmla="*/ 17 w 6019"/>
                  <a:gd name="T1" fmla="*/ 87 h 4289"/>
                  <a:gd name="T2" fmla="*/ 0 w 6019"/>
                  <a:gd name="T3" fmla="*/ 150 h 4289"/>
                  <a:gd name="T4" fmla="*/ 221 w 6019"/>
                  <a:gd name="T5" fmla="*/ 102 h 4289"/>
                  <a:gd name="T6" fmla="*/ 231 w 6019"/>
                  <a:gd name="T7" fmla="*/ 76 h 4289"/>
                  <a:gd name="T8" fmla="*/ 104 w 6019"/>
                  <a:gd name="T9" fmla="*/ 0 h 4289"/>
                  <a:gd name="T10" fmla="*/ 104 w 6019"/>
                  <a:gd name="T11" fmla="*/ 0 h 4289"/>
                  <a:gd name="T12" fmla="*/ 17 w 6019"/>
                  <a:gd name="T13" fmla="*/ 87 h 42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19"/>
                  <a:gd name="T22" fmla="*/ 0 h 4289"/>
                  <a:gd name="T23" fmla="*/ 6019 w 6019"/>
                  <a:gd name="T24" fmla="*/ 4289 h 42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19" h="4289">
                    <a:moveTo>
                      <a:pt x="438" y="2274"/>
                    </a:moveTo>
                    <a:lnTo>
                      <a:pt x="0" y="3911"/>
                    </a:lnTo>
                    <a:cubicBezTo>
                      <a:pt x="2349" y="4289"/>
                      <a:pt x="4928" y="3730"/>
                      <a:pt x="5760" y="2662"/>
                    </a:cubicBezTo>
                    <a:cubicBezTo>
                      <a:pt x="5932" y="2442"/>
                      <a:pt x="6019" y="2210"/>
                      <a:pt x="6019" y="1977"/>
                    </a:cubicBezTo>
                    <a:cubicBezTo>
                      <a:pt x="6019" y="1055"/>
                      <a:pt x="4666" y="246"/>
                      <a:pt x="2712" y="0"/>
                    </a:cubicBezTo>
                    <a:lnTo>
                      <a:pt x="438" y="2274"/>
                    </a:lnTo>
                    <a:close/>
                  </a:path>
                </a:pathLst>
              </a:custGeom>
              <a:solidFill>
                <a:srgbClr val="FF934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49" name="Freeform 469"/>
              <p:cNvSpPr>
                <a:spLocks/>
              </p:cNvSpPr>
              <p:nvPr/>
            </p:nvSpPr>
            <p:spPr bwMode="auto">
              <a:xfrm>
                <a:off x="1854" y="1623"/>
                <a:ext cx="2029" cy="1447"/>
              </a:xfrm>
              <a:custGeom>
                <a:avLst/>
                <a:gdLst>
                  <a:gd name="T0" fmla="*/ 17 w 6019"/>
                  <a:gd name="T1" fmla="*/ 87 h 4289"/>
                  <a:gd name="T2" fmla="*/ 0 w 6019"/>
                  <a:gd name="T3" fmla="*/ 150 h 4289"/>
                  <a:gd name="T4" fmla="*/ 221 w 6019"/>
                  <a:gd name="T5" fmla="*/ 102 h 4289"/>
                  <a:gd name="T6" fmla="*/ 231 w 6019"/>
                  <a:gd name="T7" fmla="*/ 76 h 4289"/>
                  <a:gd name="T8" fmla="*/ 104 w 6019"/>
                  <a:gd name="T9" fmla="*/ 0 h 4289"/>
                  <a:gd name="T10" fmla="*/ 104 w 6019"/>
                  <a:gd name="T11" fmla="*/ 0 h 4289"/>
                  <a:gd name="T12" fmla="*/ 17 w 6019"/>
                  <a:gd name="T13" fmla="*/ 87 h 42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19"/>
                  <a:gd name="T22" fmla="*/ 0 h 4289"/>
                  <a:gd name="T23" fmla="*/ 6019 w 6019"/>
                  <a:gd name="T24" fmla="*/ 4289 h 42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19" h="4289">
                    <a:moveTo>
                      <a:pt x="438" y="2274"/>
                    </a:moveTo>
                    <a:lnTo>
                      <a:pt x="0" y="3911"/>
                    </a:lnTo>
                    <a:cubicBezTo>
                      <a:pt x="2349" y="4289"/>
                      <a:pt x="4928" y="3730"/>
                      <a:pt x="5760" y="2662"/>
                    </a:cubicBezTo>
                    <a:cubicBezTo>
                      <a:pt x="5932" y="2442"/>
                      <a:pt x="6019" y="2210"/>
                      <a:pt x="6019" y="1977"/>
                    </a:cubicBezTo>
                    <a:cubicBezTo>
                      <a:pt x="6019" y="1055"/>
                      <a:pt x="4666" y="246"/>
                      <a:pt x="2712" y="0"/>
                    </a:cubicBezTo>
                    <a:lnTo>
                      <a:pt x="438" y="227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4550" name="Group 470"/>
              <p:cNvGrpSpPr>
                <a:grpSpLocks/>
              </p:cNvGrpSpPr>
              <p:nvPr/>
            </p:nvGrpSpPr>
            <p:grpSpPr bwMode="auto">
              <a:xfrm>
                <a:off x="1835" y="1613"/>
                <a:ext cx="2130" cy="1388"/>
                <a:chOff x="1835" y="1613"/>
                <a:chExt cx="2130" cy="1388"/>
              </a:xfrm>
            </p:grpSpPr>
            <p:sp>
              <p:nvSpPr>
                <p:cNvPr id="14551" name="AutoShape 47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35" y="1613"/>
                  <a:ext cx="2130" cy="1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2" name="Freeform 472"/>
                <p:cNvSpPr>
                  <a:spLocks/>
                </p:cNvSpPr>
                <p:nvPr/>
              </p:nvSpPr>
              <p:spPr bwMode="auto">
                <a:xfrm>
                  <a:off x="2425" y="2044"/>
                  <a:ext cx="1245" cy="555"/>
                </a:xfrm>
                <a:custGeom>
                  <a:avLst/>
                  <a:gdLst>
                    <a:gd name="T0" fmla="*/ 0 w 3692"/>
                    <a:gd name="T1" fmla="*/ 25 h 1645"/>
                    <a:gd name="T2" fmla="*/ 4 w 3692"/>
                    <a:gd name="T3" fmla="*/ 28 h 1645"/>
                    <a:gd name="T4" fmla="*/ 111 w 3692"/>
                    <a:gd name="T5" fmla="*/ 63 h 1645"/>
                    <a:gd name="T6" fmla="*/ 142 w 3692"/>
                    <a:gd name="T7" fmla="*/ 25 h 1645"/>
                    <a:gd name="T8" fmla="*/ 129 w 3692"/>
                    <a:gd name="T9" fmla="*/ 0 h 1645"/>
                    <a:gd name="T10" fmla="*/ 129 w 3692"/>
                    <a:gd name="T11" fmla="*/ 0 h 1645"/>
                    <a:gd name="T12" fmla="*/ 0 w 3692"/>
                    <a:gd name="T13" fmla="*/ 25 h 16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92"/>
                    <a:gd name="T22" fmla="*/ 0 h 1645"/>
                    <a:gd name="T23" fmla="*/ 3692 w 3692"/>
                    <a:gd name="T24" fmla="*/ 1645 h 16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92" h="1645">
                      <a:moveTo>
                        <a:pt x="0" y="644"/>
                      </a:moveTo>
                      <a:lnTo>
                        <a:pt x="94" y="739"/>
                      </a:lnTo>
                      <a:lnTo>
                        <a:pt x="2884" y="1645"/>
                      </a:lnTo>
                      <a:cubicBezTo>
                        <a:pt x="3408" y="1359"/>
                        <a:pt x="3692" y="1008"/>
                        <a:pt x="3692" y="647"/>
                      </a:cubicBezTo>
                      <a:cubicBezTo>
                        <a:pt x="3692" y="425"/>
                        <a:pt x="3584" y="205"/>
                        <a:pt x="3375" y="0"/>
                      </a:cubicBezTo>
                      <a:lnTo>
                        <a:pt x="0" y="64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3" name="Freeform 473"/>
                <p:cNvSpPr>
                  <a:spLocks/>
                </p:cNvSpPr>
                <p:nvPr/>
              </p:nvSpPr>
              <p:spPr bwMode="auto">
                <a:xfrm>
                  <a:off x="2425" y="2044"/>
                  <a:ext cx="1245" cy="555"/>
                </a:xfrm>
                <a:custGeom>
                  <a:avLst/>
                  <a:gdLst>
                    <a:gd name="T0" fmla="*/ 0 w 3692"/>
                    <a:gd name="T1" fmla="*/ 25 h 1645"/>
                    <a:gd name="T2" fmla="*/ 4 w 3692"/>
                    <a:gd name="T3" fmla="*/ 28 h 1645"/>
                    <a:gd name="T4" fmla="*/ 111 w 3692"/>
                    <a:gd name="T5" fmla="*/ 63 h 1645"/>
                    <a:gd name="T6" fmla="*/ 142 w 3692"/>
                    <a:gd name="T7" fmla="*/ 25 h 1645"/>
                    <a:gd name="T8" fmla="*/ 129 w 3692"/>
                    <a:gd name="T9" fmla="*/ 0 h 1645"/>
                    <a:gd name="T10" fmla="*/ 129 w 3692"/>
                    <a:gd name="T11" fmla="*/ 0 h 1645"/>
                    <a:gd name="T12" fmla="*/ 0 w 3692"/>
                    <a:gd name="T13" fmla="*/ 25 h 16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92"/>
                    <a:gd name="T22" fmla="*/ 0 h 1645"/>
                    <a:gd name="T23" fmla="*/ 3692 w 3692"/>
                    <a:gd name="T24" fmla="*/ 1645 h 16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92" h="1645">
                      <a:moveTo>
                        <a:pt x="0" y="644"/>
                      </a:moveTo>
                      <a:lnTo>
                        <a:pt x="94" y="739"/>
                      </a:lnTo>
                      <a:lnTo>
                        <a:pt x="2884" y="1645"/>
                      </a:lnTo>
                      <a:cubicBezTo>
                        <a:pt x="3408" y="1359"/>
                        <a:pt x="3692" y="1008"/>
                        <a:pt x="3692" y="647"/>
                      </a:cubicBezTo>
                      <a:cubicBezTo>
                        <a:pt x="3692" y="425"/>
                        <a:pt x="3584" y="205"/>
                        <a:pt x="3375" y="0"/>
                      </a:cubicBezTo>
                      <a:lnTo>
                        <a:pt x="0" y="644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4" name="Freeform 474"/>
                <p:cNvSpPr>
                  <a:spLocks/>
                </p:cNvSpPr>
                <p:nvPr/>
              </p:nvSpPr>
              <p:spPr bwMode="auto">
                <a:xfrm>
                  <a:off x="2393" y="2289"/>
                  <a:ext cx="1166" cy="599"/>
                </a:xfrm>
                <a:custGeom>
                  <a:avLst/>
                  <a:gdLst>
                    <a:gd name="T0" fmla="*/ 0 w 3459"/>
                    <a:gd name="T1" fmla="*/ 0 h 1776"/>
                    <a:gd name="T2" fmla="*/ 64 w 3459"/>
                    <a:gd name="T3" fmla="*/ 68 h 1776"/>
                    <a:gd name="T4" fmla="*/ 132 w 3459"/>
                    <a:gd name="T5" fmla="*/ 43 h 1776"/>
                    <a:gd name="T6" fmla="*/ 132 w 3459"/>
                    <a:gd name="T7" fmla="*/ 43 h 1776"/>
                    <a:gd name="T8" fmla="*/ 0 w 3459"/>
                    <a:gd name="T9" fmla="*/ 0 h 17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59"/>
                    <a:gd name="T16" fmla="*/ 0 h 1776"/>
                    <a:gd name="T17" fmla="*/ 3459 w 3459"/>
                    <a:gd name="T18" fmla="*/ 1776 h 17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59" h="1776">
                      <a:moveTo>
                        <a:pt x="0" y="0"/>
                      </a:moveTo>
                      <a:lnTo>
                        <a:pt x="1662" y="1776"/>
                      </a:lnTo>
                      <a:cubicBezTo>
                        <a:pt x="2380" y="1637"/>
                        <a:pt x="3001" y="1411"/>
                        <a:pt x="3459" y="11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5" name="Freeform 475"/>
                <p:cNvSpPr>
                  <a:spLocks/>
                </p:cNvSpPr>
                <p:nvPr/>
              </p:nvSpPr>
              <p:spPr bwMode="auto">
                <a:xfrm>
                  <a:off x="2393" y="2289"/>
                  <a:ext cx="1166" cy="599"/>
                </a:xfrm>
                <a:custGeom>
                  <a:avLst/>
                  <a:gdLst>
                    <a:gd name="T0" fmla="*/ 0 w 3459"/>
                    <a:gd name="T1" fmla="*/ 0 h 1776"/>
                    <a:gd name="T2" fmla="*/ 64 w 3459"/>
                    <a:gd name="T3" fmla="*/ 68 h 1776"/>
                    <a:gd name="T4" fmla="*/ 132 w 3459"/>
                    <a:gd name="T5" fmla="*/ 43 h 1776"/>
                    <a:gd name="T6" fmla="*/ 132 w 3459"/>
                    <a:gd name="T7" fmla="*/ 43 h 1776"/>
                    <a:gd name="T8" fmla="*/ 0 w 3459"/>
                    <a:gd name="T9" fmla="*/ 0 h 17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59"/>
                    <a:gd name="T16" fmla="*/ 0 h 1776"/>
                    <a:gd name="T17" fmla="*/ 3459 w 3459"/>
                    <a:gd name="T18" fmla="*/ 1776 h 17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59" h="1776">
                      <a:moveTo>
                        <a:pt x="0" y="0"/>
                      </a:moveTo>
                      <a:lnTo>
                        <a:pt x="1662" y="1776"/>
                      </a:lnTo>
                      <a:cubicBezTo>
                        <a:pt x="2380" y="1637"/>
                        <a:pt x="3001" y="1411"/>
                        <a:pt x="3459" y="11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6" name="Freeform 476"/>
                <p:cNvSpPr>
                  <a:spLocks/>
                </p:cNvSpPr>
                <p:nvPr/>
              </p:nvSpPr>
              <p:spPr bwMode="auto">
                <a:xfrm>
                  <a:off x="1844" y="2145"/>
                  <a:ext cx="1122" cy="856"/>
                </a:xfrm>
                <a:custGeom>
                  <a:avLst/>
                  <a:gdLst>
                    <a:gd name="T0" fmla="*/ 45 w 3327"/>
                    <a:gd name="T1" fmla="*/ 0 h 2539"/>
                    <a:gd name="T2" fmla="*/ 17 w 3327"/>
                    <a:gd name="T3" fmla="*/ 28 h 2539"/>
                    <a:gd name="T4" fmla="*/ 0 w 3327"/>
                    <a:gd name="T5" fmla="*/ 91 h 2539"/>
                    <a:gd name="T6" fmla="*/ 127 w 3327"/>
                    <a:gd name="T7" fmla="*/ 88 h 2539"/>
                    <a:gd name="T8" fmla="*/ 127 w 3327"/>
                    <a:gd name="T9" fmla="*/ 88 h 2539"/>
                    <a:gd name="T10" fmla="*/ 45 w 3327"/>
                    <a:gd name="T11" fmla="*/ 0 h 25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7"/>
                    <a:gd name="T19" fmla="*/ 0 h 2539"/>
                    <a:gd name="T20" fmla="*/ 3327 w 3327"/>
                    <a:gd name="T21" fmla="*/ 2539 h 25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7" h="2539">
                      <a:moveTo>
                        <a:pt x="1167" y="0"/>
                      </a:moveTo>
                      <a:lnTo>
                        <a:pt x="439" y="728"/>
                      </a:lnTo>
                      <a:lnTo>
                        <a:pt x="0" y="2365"/>
                      </a:lnTo>
                      <a:cubicBezTo>
                        <a:pt x="1084" y="2539"/>
                        <a:pt x="2274" y="2519"/>
                        <a:pt x="3327" y="2308"/>
                      </a:cubicBezTo>
                      <a:lnTo>
                        <a:pt x="1167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7" name="Freeform 477"/>
                <p:cNvSpPr>
                  <a:spLocks/>
                </p:cNvSpPr>
                <p:nvPr/>
              </p:nvSpPr>
              <p:spPr bwMode="auto">
                <a:xfrm>
                  <a:off x="1844" y="2145"/>
                  <a:ext cx="1122" cy="856"/>
                </a:xfrm>
                <a:custGeom>
                  <a:avLst/>
                  <a:gdLst>
                    <a:gd name="T0" fmla="*/ 45 w 3327"/>
                    <a:gd name="T1" fmla="*/ 0 h 2539"/>
                    <a:gd name="T2" fmla="*/ 17 w 3327"/>
                    <a:gd name="T3" fmla="*/ 28 h 2539"/>
                    <a:gd name="T4" fmla="*/ 0 w 3327"/>
                    <a:gd name="T5" fmla="*/ 91 h 2539"/>
                    <a:gd name="T6" fmla="*/ 127 w 3327"/>
                    <a:gd name="T7" fmla="*/ 88 h 2539"/>
                    <a:gd name="T8" fmla="*/ 127 w 3327"/>
                    <a:gd name="T9" fmla="*/ 88 h 2539"/>
                    <a:gd name="T10" fmla="*/ 45 w 3327"/>
                    <a:gd name="T11" fmla="*/ 0 h 25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7"/>
                    <a:gd name="T19" fmla="*/ 0 h 2539"/>
                    <a:gd name="T20" fmla="*/ 3327 w 3327"/>
                    <a:gd name="T21" fmla="*/ 2539 h 25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7" h="2539">
                      <a:moveTo>
                        <a:pt x="1167" y="0"/>
                      </a:moveTo>
                      <a:lnTo>
                        <a:pt x="439" y="728"/>
                      </a:lnTo>
                      <a:lnTo>
                        <a:pt x="0" y="2365"/>
                      </a:lnTo>
                      <a:cubicBezTo>
                        <a:pt x="1084" y="2539"/>
                        <a:pt x="2274" y="2519"/>
                        <a:pt x="3327" y="2308"/>
                      </a:cubicBezTo>
                      <a:lnTo>
                        <a:pt x="1167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8" name="Freeform 478"/>
                <p:cNvSpPr>
                  <a:spLocks/>
                </p:cNvSpPr>
                <p:nvPr/>
              </p:nvSpPr>
              <p:spPr bwMode="auto">
                <a:xfrm>
                  <a:off x="1900" y="1911"/>
                  <a:ext cx="1305" cy="812"/>
                </a:xfrm>
                <a:custGeom>
                  <a:avLst/>
                  <a:gdLst>
                    <a:gd name="T0" fmla="*/ 7 w 3871"/>
                    <a:gd name="T1" fmla="*/ 53 h 2407"/>
                    <a:gd name="T2" fmla="*/ 0 w 3871"/>
                    <a:gd name="T3" fmla="*/ 79 h 2407"/>
                    <a:gd name="T4" fmla="*/ 132 w 3871"/>
                    <a:gd name="T5" fmla="*/ 67 h 2407"/>
                    <a:gd name="T6" fmla="*/ 148 w 3871"/>
                    <a:gd name="T7" fmla="*/ 43 h 2407"/>
                    <a:gd name="T8" fmla="*/ 60 w 3871"/>
                    <a:gd name="T9" fmla="*/ 0 h 2407"/>
                    <a:gd name="T10" fmla="*/ 60 w 3871"/>
                    <a:gd name="T11" fmla="*/ 0 h 2407"/>
                    <a:gd name="T12" fmla="*/ 7 w 3871"/>
                    <a:gd name="T13" fmla="*/ 53 h 24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1"/>
                    <a:gd name="T22" fmla="*/ 0 h 2407"/>
                    <a:gd name="T23" fmla="*/ 3871 w 3871"/>
                    <a:gd name="T24" fmla="*/ 2407 h 24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1" h="2407">
                      <a:moveTo>
                        <a:pt x="183" y="1375"/>
                      </a:moveTo>
                      <a:lnTo>
                        <a:pt x="0" y="2058"/>
                      </a:lnTo>
                      <a:cubicBezTo>
                        <a:pt x="1133" y="2407"/>
                        <a:pt x="2675" y="2273"/>
                        <a:pt x="3443" y="1758"/>
                      </a:cubicBezTo>
                      <a:cubicBezTo>
                        <a:pt x="3722" y="1571"/>
                        <a:pt x="3871" y="1350"/>
                        <a:pt x="3871" y="1125"/>
                      </a:cubicBezTo>
                      <a:cubicBezTo>
                        <a:pt x="3871" y="532"/>
                        <a:pt x="2859" y="40"/>
                        <a:pt x="1557" y="0"/>
                      </a:cubicBezTo>
                      <a:lnTo>
                        <a:pt x="183" y="1375"/>
                      </a:lnTo>
                      <a:close/>
                    </a:path>
                  </a:pathLst>
                </a:custGeom>
                <a:solidFill>
                  <a:srgbClr val="A3E3F3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59" name="Freeform 479"/>
                <p:cNvSpPr>
                  <a:spLocks/>
                </p:cNvSpPr>
                <p:nvPr/>
              </p:nvSpPr>
              <p:spPr bwMode="auto">
                <a:xfrm>
                  <a:off x="1900" y="1911"/>
                  <a:ext cx="1305" cy="812"/>
                </a:xfrm>
                <a:custGeom>
                  <a:avLst/>
                  <a:gdLst>
                    <a:gd name="T0" fmla="*/ 7 w 3871"/>
                    <a:gd name="T1" fmla="*/ 53 h 2407"/>
                    <a:gd name="T2" fmla="*/ 0 w 3871"/>
                    <a:gd name="T3" fmla="*/ 79 h 2407"/>
                    <a:gd name="T4" fmla="*/ 132 w 3871"/>
                    <a:gd name="T5" fmla="*/ 67 h 2407"/>
                    <a:gd name="T6" fmla="*/ 148 w 3871"/>
                    <a:gd name="T7" fmla="*/ 43 h 2407"/>
                    <a:gd name="T8" fmla="*/ 60 w 3871"/>
                    <a:gd name="T9" fmla="*/ 0 h 2407"/>
                    <a:gd name="T10" fmla="*/ 60 w 3871"/>
                    <a:gd name="T11" fmla="*/ 0 h 2407"/>
                    <a:gd name="T12" fmla="*/ 7 w 3871"/>
                    <a:gd name="T13" fmla="*/ 53 h 24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71"/>
                    <a:gd name="T22" fmla="*/ 0 h 2407"/>
                    <a:gd name="T23" fmla="*/ 3871 w 3871"/>
                    <a:gd name="T24" fmla="*/ 2407 h 24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71" h="2407">
                      <a:moveTo>
                        <a:pt x="183" y="1375"/>
                      </a:moveTo>
                      <a:lnTo>
                        <a:pt x="0" y="2058"/>
                      </a:lnTo>
                      <a:cubicBezTo>
                        <a:pt x="1133" y="2407"/>
                        <a:pt x="2675" y="2273"/>
                        <a:pt x="3443" y="1758"/>
                      </a:cubicBezTo>
                      <a:cubicBezTo>
                        <a:pt x="3722" y="1571"/>
                        <a:pt x="3871" y="1350"/>
                        <a:pt x="3871" y="1125"/>
                      </a:cubicBezTo>
                      <a:cubicBezTo>
                        <a:pt x="3871" y="532"/>
                        <a:pt x="2859" y="40"/>
                        <a:pt x="1557" y="0"/>
                      </a:cubicBezTo>
                      <a:lnTo>
                        <a:pt x="183" y="1375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0" name="Rectangle 481"/>
                <p:cNvSpPr>
                  <a:spLocks noChangeArrowheads="1"/>
                </p:cNvSpPr>
                <p:nvPr/>
              </p:nvSpPr>
              <p:spPr bwMode="auto">
                <a:xfrm>
                  <a:off x="2725" y="1650"/>
                  <a:ext cx="318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ea typeface="SimSun" pitchFamily="2" charset="-122"/>
                    </a:rPr>
                    <a:t>Access</a:t>
                  </a:r>
                </a:p>
              </p:txBody>
            </p:sp>
            <p:sp>
              <p:nvSpPr>
                <p:cNvPr id="14561" name="Freeform 482"/>
                <p:cNvSpPr>
                  <a:spLocks/>
                </p:cNvSpPr>
                <p:nvPr/>
              </p:nvSpPr>
              <p:spPr bwMode="auto">
                <a:xfrm>
                  <a:off x="2043" y="2142"/>
                  <a:ext cx="663" cy="301"/>
                </a:xfrm>
                <a:custGeom>
                  <a:avLst/>
                  <a:gdLst>
                    <a:gd name="T0" fmla="*/ 0 w 1965"/>
                    <a:gd name="T1" fmla="*/ 17 h 894"/>
                    <a:gd name="T2" fmla="*/ 38 w 1965"/>
                    <a:gd name="T3" fmla="*/ 0 h 894"/>
                    <a:gd name="T4" fmla="*/ 76 w 1965"/>
                    <a:gd name="T5" fmla="*/ 17 h 894"/>
                    <a:gd name="T6" fmla="*/ 76 w 1965"/>
                    <a:gd name="T7" fmla="*/ 17 h 894"/>
                    <a:gd name="T8" fmla="*/ 38 w 1965"/>
                    <a:gd name="T9" fmla="*/ 34 h 894"/>
                    <a:gd name="T10" fmla="*/ 0 w 1965"/>
                    <a:gd name="T11" fmla="*/ 17 h 8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65"/>
                    <a:gd name="T19" fmla="*/ 0 h 894"/>
                    <a:gd name="T20" fmla="*/ 1965 w 1965"/>
                    <a:gd name="T21" fmla="*/ 894 h 8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65" h="894">
                      <a:moveTo>
                        <a:pt x="0" y="447"/>
                      </a:moveTo>
                      <a:cubicBezTo>
                        <a:pt x="0" y="200"/>
                        <a:pt x="440" y="0"/>
                        <a:pt x="982" y="0"/>
                      </a:cubicBezTo>
                      <a:cubicBezTo>
                        <a:pt x="1525" y="0"/>
                        <a:pt x="1965" y="200"/>
                        <a:pt x="1965" y="447"/>
                      </a:cubicBezTo>
                      <a:cubicBezTo>
                        <a:pt x="1965" y="447"/>
                        <a:pt x="1965" y="447"/>
                        <a:pt x="1965" y="447"/>
                      </a:cubicBezTo>
                      <a:cubicBezTo>
                        <a:pt x="1965" y="694"/>
                        <a:pt x="1525" y="894"/>
                        <a:pt x="982" y="894"/>
                      </a:cubicBezTo>
                      <a:cubicBezTo>
                        <a:pt x="440" y="894"/>
                        <a:pt x="0" y="694"/>
                        <a:pt x="0" y="447"/>
                      </a:cubicBezTo>
                    </a:path>
                  </a:pathLst>
                </a:custGeom>
                <a:solidFill>
                  <a:srgbClr val="FFFFD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2" name="Freeform 483"/>
                <p:cNvSpPr>
                  <a:spLocks/>
                </p:cNvSpPr>
                <p:nvPr/>
              </p:nvSpPr>
              <p:spPr bwMode="auto">
                <a:xfrm>
                  <a:off x="2043" y="2142"/>
                  <a:ext cx="663" cy="301"/>
                </a:xfrm>
                <a:custGeom>
                  <a:avLst/>
                  <a:gdLst>
                    <a:gd name="T0" fmla="*/ 0 w 663"/>
                    <a:gd name="T1" fmla="*/ 151 h 301"/>
                    <a:gd name="T2" fmla="*/ 331 w 663"/>
                    <a:gd name="T3" fmla="*/ 0 h 301"/>
                    <a:gd name="T4" fmla="*/ 663 w 663"/>
                    <a:gd name="T5" fmla="*/ 151 h 301"/>
                    <a:gd name="T6" fmla="*/ 663 w 663"/>
                    <a:gd name="T7" fmla="*/ 151 h 301"/>
                    <a:gd name="T8" fmla="*/ 331 w 663"/>
                    <a:gd name="T9" fmla="*/ 301 h 301"/>
                    <a:gd name="T10" fmla="*/ 0 w 663"/>
                    <a:gd name="T11" fmla="*/ 151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3"/>
                    <a:gd name="T19" fmla="*/ 0 h 301"/>
                    <a:gd name="T20" fmla="*/ 663 w 663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3" h="301">
                      <a:moveTo>
                        <a:pt x="0" y="151"/>
                      </a:moveTo>
                      <a:cubicBezTo>
                        <a:pt x="0" y="67"/>
                        <a:pt x="149" y="0"/>
                        <a:pt x="331" y="0"/>
                      </a:cubicBezTo>
                      <a:cubicBezTo>
                        <a:pt x="514" y="0"/>
                        <a:pt x="663" y="67"/>
                        <a:pt x="663" y="151"/>
                      </a:cubicBezTo>
                      <a:cubicBezTo>
                        <a:pt x="663" y="151"/>
                        <a:pt x="663" y="151"/>
                        <a:pt x="663" y="151"/>
                      </a:cubicBezTo>
                      <a:cubicBezTo>
                        <a:pt x="663" y="234"/>
                        <a:pt x="514" y="301"/>
                        <a:pt x="331" y="301"/>
                      </a:cubicBezTo>
                      <a:cubicBezTo>
                        <a:pt x="149" y="301"/>
                        <a:pt x="0" y="234"/>
                        <a:pt x="0" y="151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3" name="Rectangle 484"/>
                <p:cNvSpPr>
                  <a:spLocks noChangeArrowheads="1"/>
                </p:cNvSpPr>
                <p:nvPr/>
              </p:nvSpPr>
              <p:spPr bwMode="auto">
                <a:xfrm>
                  <a:off x="2110" y="2239"/>
                  <a:ext cx="122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ea typeface="SimSun" pitchFamily="2" charset="-122"/>
                    </a:rPr>
                    <a:t>Core </a:t>
                  </a:r>
                </a:p>
              </p:txBody>
            </p:sp>
            <p:sp>
              <p:nvSpPr>
                <p:cNvPr id="14564" name="Freeform 485"/>
                <p:cNvSpPr>
                  <a:spLocks/>
                </p:cNvSpPr>
                <p:nvPr/>
              </p:nvSpPr>
              <p:spPr bwMode="auto">
                <a:xfrm>
                  <a:off x="3925" y="1806"/>
                  <a:ext cx="32" cy="120"/>
                </a:xfrm>
                <a:custGeom>
                  <a:avLst/>
                  <a:gdLst>
                    <a:gd name="T0" fmla="*/ 32 w 32"/>
                    <a:gd name="T1" fmla="*/ 0 h 120"/>
                    <a:gd name="T2" fmla="*/ 32 w 32"/>
                    <a:gd name="T3" fmla="*/ 120 h 120"/>
                    <a:gd name="T4" fmla="*/ 0 w 32"/>
                    <a:gd name="T5" fmla="*/ 106 h 120"/>
                    <a:gd name="T6" fmla="*/ 0 w 32"/>
                    <a:gd name="T7" fmla="*/ 0 h 120"/>
                    <a:gd name="T8" fmla="*/ 32 w 32"/>
                    <a:gd name="T9" fmla="*/ 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20"/>
                    <a:gd name="T17" fmla="*/ 32 w 3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20">
                      <a:moveTo>
                        <a:pt x="32" y="0"/>
                      </a:moveTo>
                      <a:lnTo>
                        <a:pt x="32" y="120"/>
                      </a:lnTo>
                      <a:lnTo>
                        <a:pt x="0" y="106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5" name="Freeform 486"/>
                <p:cNvSpPr>
                  <a:spLocks/>
                </p:cNvSpPr>
                <p:nvPr/>
              </p:nvSpPr>
              <p:spPr bwMode="auto">
                <a:xfrm>
                  <a:off x="3925" y="1806"/>
                  <a:ext cx="32" cy="120"/>
                </a:xfrm>
                <a:custGeom>
                  <a:avLst/>
                  <a:gdLst>
                    <a:gd name="T0" fmla="*/ 32 w 32"/>
                    <a:gd name="T1" fmla="*/ 0 h 120"/>
                    <a:gd name="T2" fmla="*/ 32 w 32"/>
                    <a:gd name="T3" fmla="*/ 120 h 120"/>
                    <a:gd name="T4" fmla="*/ 0 w 32"/>
                    <a:gd name="T5" fmla="*/ 106 h 120"/>
                    <a:gd name="T6" fmla="*/ 0 w 32"/>
                    <a:gd name="T7" fmla="*/ 0 h 120"/>
                    <a:gd name="T8" fmla="*/ 32 w 32"/>
                    <a:gd name="T9" fmla="*/ 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20"/>
                    <a:gd name="T17" fmla="*/ 32 w 32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20">
                      <a:moveTo>
                        <a:pt x="32" y="0"/>
                      </a:moveTo>
                      <a:lnTo>
                        <a:pt x="32" y="120"/>
                      </a:lnTo>
                      <a:lnTo>
                        <a:pt x="0" y="106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6" name="Freeform 487"/>
                <p:cNvSpPr>
                  <a:spLocks/>
                </p:cNvSpPr>
                <p:nvPr/>
              </p:nvSpPr>
              <p:spPr bwMode="auto">
                <a:xfrm>
                  <a:off x="3672" y="2005"/>
                  <a:ext cx="95" cy="112"/>
                </a:xfrm>
                <a:custGeom>
                  <a:avLst/>
                  <a:gdLst>
                    <a:gd name="T0" fmla="*/ 0 w 95"/>
                    <a:gd name="T1" fmla="*/ 0 h 112"/>
                    <a:gd name="T2" fmla="*/ 95 w 95"/>
                    <a:gd name="T3" fmla="*/ 48 h 112"/>
                    <a:gd name="T4" fmla="*/ 95 w 95"/>
                    <a:gd name="T5" fmla="*/ 112 h 112"/>
                    <a:gd name="T6" fmla="*/ 0 w 95"/>
                    <a:gd name="T7" fmla="*/ 64 h 112"/>
                    <a:gd name="T8" fmla="*/ 0 w 95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"/>
                    <a:gd name="T16" fmla="*/ 0 h 112"/>
                    <a:gd name="T17" fmla="*/ 95 w 95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" h="112">
                      <a:moveTo>
                        <a:pt x="0" y="0"/>
                      </a:moveTo>
                      <a:lnTo>
                        <a:pt x="95" y="48"/>
                      </a:lnTo>
                      <a:lnTo>
                        <a:pt x="95" y="112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7" name="Freeform 488"/>
                <p:cNvSpPr>
                  <a:spLocks/>
                </p:cNvSpPr>
                <p:nvPr/>
              </p:nvSpPr>
              <p:spPr bwMode="auto">
                <a:xfrm>
                  <a:off x="3672" y="2005"/>
                  <a:ext cx="95" cy="112"/>
                </a:xfrm>
                <a:custGeom>
                  <a:avLst/>
                  <a:gdLst>
                    <a:gd name="T0" fmla="*/ 0 w 95"/>
                    <a:gd name="T1" fmla="*/ 0 h 112"/>
                    <a:gd name="T2" fmla="*/ 95 w 95"/>
                    <a:gd name="T3" fmla="*/ 48 h 112"/>
                    <a:gd name="T4" fmla="*/ 95 w 95"/>
                    <a:gd name="T5" fmla="*/ 112 h 112"/>
                    <a:gd name="T6" fmla="*/ 0 w 95"/>
                    <a:gd name="T7" fmla="*/ 64 h 112"/>
                    <a:gd name="T8" fmla="*/ 0 w 95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"/>
                    <a:gd name="T16" fmla="*/ 0 h 112"/>
                    <a:gd name="T17" fmla="*/ 95 w 95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" h="112">
                      <a:moveTo>
                        <a:pt x="0" y="0"/>
                      </a:moveTo>
                      <a:lnTo>
                        <a:pt x="95" y="48"/>
                      </a:lnTo>
                      <a:lnTo>
                        <a:pt x="95" y="112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8" name="Freeform 489"/>
                <p:cNvSpPr>
                  <a:spLocks/>
                </p:cNvSpPr>
                <p:nvPr/>
              </p:nvSpPr>
              <p:spPr bwMode="auto">
                <a:xfrm>
                  <a:off x="3767" y="1926"/>
                  <a:ext cx="190" cy="191"/>
                </a:xfrm>
                <a:custGeom>
                  <a:avLst/>
                  <a:gdLst>
                    <a:gd name="T0" fmla="*/ 190 w 190"/>
                    <a:gd name="T1" fmla="*/ 0 h 191"/>
                    <a:gd name="T2" fmla="*/ 190 w 190"/>
                    <a:gd name="T3" fmla="*/ 95 h 191"/>
                    <a:gd name="T4" fmla="*/ 0 w 190"/>
                    <a:gd name="T5" fmla="*/ 191 h 191"/>
                    <a:gd name="T6" fmla="*/ 0 w 190"/>
                    <a:gd name="T7" fmla="*/ 127 h 191"/>
                    <a:gd name="T8" fmla="*/ 63 w 190"/>
                    <a:gd name="T9" fmla="*/ 63 h 191"/>
                    <a:gd name="T10" fmla="*/ 63 w 190"/>
                    <a:gd name="T11" fmla="*/ 95 h 191"/>
                    <a:gd name="T12" fmla="*/ 127 w 190"/>
                    <a:gd name="T13" fmla="*/ 32 h 191"/>
                    <a:gd name="T14" fmla="*/ 127 w 190"/>
                    <a:gd name="T15" fmla="*/ 63 h 191"/>
                    <a:gd name="T16" fmla="*/ 190 w 190"/>
                    <a:gd name="T17" fmla="*/ 0 h 1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0"/>
                    <a:gd name="T28" fmla="*/ 0 h 191"/>
                    <a:gd name="T29" fmla="*/ 190 w 190"/>
                    <a:gd name="T30" fmla="*/ 191 h 1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0" h="191">
                      <a:moveTo>
                        <a:pt x="190" y="0"/>
                      </a:moveTo>
                      <a:lnTo>
                        <a:pt x="190" y="95"/>
                      </a:lnTo>
                      <a:lnTo>
                        <a:pt x="0" y="191"/>
                      </a:lnTo>
                      <a:lnTo>
                        <a:pt x="0" y="127"/>
                      </a:lnTo>
                      <a:lnTo>
                        <a:pt x="63" y="63"/>
                      </a:lnTo>
                      <a:lnTo>
                        <a:pt x="63" y="95"/>
                      </a:lnTo>
                      <a:lnTo>
                        <a:pt x="127" y="32"/>
                      </a:lnTo>
                      <a:lnTo>
                        <a:pt x="127" y="63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69" name="Freeform 490"/>
                <p:cNvSpPr>
                  <a:spLocks/>
                </p:cNvSpPr>
                <p:nvPr/>
              </p:nvSpPr>
              <p:spPr bwMode="auto">
                <a:xfrm>
                  <a:off x="3767" y="1926"/>
                  <a:ext cx="190" cy="191"/>
                </a:xfrm>
                <a:custGeom>
                  <a:avLst/>
                  <a:gdLst>
                    <a:gd name="T0" fmla="*/ 190 w 190"/>
                    <a:gd name="T1" fmla="*/ 0 h 191"/>
                    <a:gd name="T2" fmla="*/ 190 w 190"/>
                    <a:gd name="T3" fmla="*/ 95 h 191"/>
                    <a:gd name="T4" fmla="*/ 0 w 190"/>
                    <a:gd name="T5" fmla="*/ 191 h 191"/>
                    <a:gd name="T6" fmla="*/ 0 w 190"/>
                    <a:gd name="T7" fmla="*/ 127 h 191"/>
                    <a:gd name="T8" fmla="*/ 63 w 190"/>
                    <a:gd name="T9" fmla="*/ 63 h 191"/>
                    <a:gd name="T10" fmla="*/ 63 w 190"/>
                    <a:gd name="T11" fmla="*/ 95 h 191"/>
                    <a:gd name="T12" fmla="*/ 127 w 190"/>
                    <a:gd name="T13" fmla="*/ 32 h 191"/>
                    <a:gd name="T14" fmla="*/ 127 w 190"/>
                    <a:gd name="T15" fmla="*/ 63 h 191"/>
                    <a:gd name="T16" fmla="*/ 190 w 190"/>
                    <a:gd name="T17" fmla="*/ 0 h 1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0"/>
                    <a:gd name="T28" fmla="*/ 0 h 191"/>
                    <a:gd name="T29" fmla="*/ 190 w 190"/>
                    <a:gd name="T30" fmla="*/ 191 h 1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0" h="191">
                      <a:moveTo>
                        <a:pt x="190" y="0"/>
                      </a:moveTo>
                      <a:lnTo>
                        <a:pt x="190" y="95"/>
                      </a:lnTo>
                      <a:lnTo>
                        <a:pt x="0" y="191"/>
                      </a:lnTo>
                      <a:lnTo>
                        <a:pt x="0" y="127"/>
                      </a:lnTo>
                      <a:lnTo>
                        <a:pt x="63" y="63"/>
                      </a:lnTo>
                      <a:lnTo>
                        <a:pt x="63" y="95"/>
                      </a:lnTo>
                      <a:lnTo>
                        <a:pt x="127" y="32"/>
                      </a:lnTo>
                      <a:lnTo>
                        <a:pt x="127" y="63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0" name="Freeform 491"/>
                <p:cNvSpPr>
                  <a:spLocks/>
                </p:cNvSpPr>
                <p:nvPr/>
              </p:nvSpPr>
              <p:spPr bwMode="auto">
                <a:xfrm>
                  <a:off x="3925" y="1799"/>
                  <a:ext cx="32" cy="16"/>
                </a:xfrm>
                <a:custGeom>
                  <a:avLst/>
                  <a:gdLst>
                    <a:gd name="T0" fmla="*/ 0 w 94"/>
                    <a:gd name="T1" fmla="*/ 1 h 47"/>
                    <a:gd name="T2" fmla="*/ 2 w 94"/>
                    <a:gd name="T3" fmla="*/ 0 h 47"/>
                    <a:gd name="T4" fmla="*/ 4 w 94"/>
                    <a:gd name="T5" fmla="*/ 1 h 47"/>
                    <a:gd name="T6" fmla="*/ 4 w 94"/>
                    <a:gd name="T7" fmla="*/ 1 h 47"/>
                    <a:gd name="T8" fmla="*/ 2 w 94"/>
                    <a:gd name="T9" fmla="*/ 2 h 47"/>
                    <a:gd name="T10" fmla="*/ 0 w 94"/>
                    <a:gd name="T11" fmla="*/ 1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47"/>
                    <a:gd name="T20" fmla="*/ 94 w 94"/>
                    <a:gd name="T21" fmla="*/ 47 h 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47">
                      <a:moveTo>
                        <a:pt x="0" y="24"/>
                      </a:moveTo>
                      <a:cubicBezTo>
                        <a:pt x="0" y="11"/>
                        <a:pt x="21" y="0"/>
                        <a:pt x="47" y="0"/>
                      </a:cubicBezTo>
                      <a:cubicBezTo>
                        <a:pt x="73" y="0"/>
                        <a:pt x="94" y="11"/>
                        <a:pt x="94" y="24"/>
                      </a:cubicBezTo>
                      <a:cubicBezTo>
                        <a:pt x="94" y="24"/>
                        <a:pt x="94" y="24"/>
                        <a:pt x="94" y="24"/>
                      </a:cubicBezTo>
                      <a:cubicBezTo>
                        <a:pt x="94" y="36"/>
                        <a:pt x="73" y="47"/>
                        <a:pt x="47" y="47"/>
                      </a:cubicBezTo>
                      <a:cubicBezTo>
                        <a:pt x="21" y="47"/>
                        <a:pt x="0" y="36"/>
                        <a:pt x="0" y="24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1" name="Freeform 492"/>
                <p:cNvSpPr>
                  <a:spLocks/>
                </p:cNvSpPr>
                <p:nvPr/>
              </p:nvSpPr>
              <p:spPr bwMode="auto">
                <a:xfrm>
                  <a:off x="3925" y="1799"/>
                  <a:ext cx="32" cy="16"/>
                </a:xfrm>
                <a:custGeom>
                  <a:avLst/>
                  <a:gdLst>
                    <a:gd name="T0" fmla="*/ 0 w 32"/>
                    <a:gd name="T1" fmla="*/ 8 h 16"/>
                    <a:gd name="T2" fmla="*/ 16 w 32"/>
                    <a:gd name="T3" fmla="*/ 0 h 16"/>
                    <a:gd name="T4" fmla="*/ 32 w 32"/>
                    <a:gd name="T5" fmla="*/ 8 h 16"/>
                    <a:gd name="T6" fmla="*/ 32 w 32"/>
                    <a:gd name="T7" fmla="*/ 8 h 16"/>
                    <a:gd name="T8" fmla="*/ 16 w 32"/>
                    <a:gd name="T9" fmla="*/ 16 h 16"/>
                    <a:gd name="T10" fmla="*/ 0 w 32"/>
                    <a:gd name="T11" fmla="*/ 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6"/>
                    <a:gd name="T20" fmla="*/ 32 w 32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6">
                      <a:moveTo>
                        <a:pt x="0" y="8"/>
                      </a:moveTo>
                      <a:cubicBezTo>
                        <a:pt x="0" y="4"/>
                        <a:pt x="7" y="0"/>
                        <a:pt x="16" y="0"/>
                      </a:cubicBezTo>
                      <a:cubicBezTo>
                        <a:pt x="25" y="0"/>
                        <a:pt x="32" y="4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12"/>
                        <a:pt x="25" y="16"/>
                        <a:pt x="16" y="16"/>
                      </a:cubicBezTo>
                      <a:cubicBezTo>
                        <a:pt x="7" y="16"/>
                        <a:pt x="0" y="12"/>
                        <a:pt x="0" y="8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2" name="Freeform 493"/>
                <p:cNvSpPr>
                  <a:spLocks noEditPoints="1"/>
                </p:cNvSpPr>
                <p:nvPr/>
              </p:nvSpPr>
              <p:spPr bwMode="auto">
                <a:xfrm>
                  <a:off x="3672" y="1878"/>
                  <a:ext cx="285" cy="175"/>
                </a:xfrm>
                <a:custGeom>
                  <a:avLst/>
                  <a:gdLst>
                    <a:gd name="T0" fmla="*/ 222 w 285"/>
                    <a:gd name="T1" fmla="*/ 80 h 175"/>
                    <a:gd name="T2" fmla="*/ 222 w 285"/>
                    <a:gd name="T3" fmla="*/ 111 h 175"/>
                    <a:gd name="T4" fmla="*/ 285 w 285"/>
                    <a:gd name="T5" fmla="*/ 48 h 175"/>
                    <a:gd name="T6" fmla="*/ 190 w 285"/>
                    <a:gd name="T7" fmla="*/ 0 h 175"/>
                    <a:gd name="T8" fmla="*/ 148 w 285"/>
                    <a:gd name="T9" fmla="*/ 43 h 175"/>
                    <a:gd name="T10" fmla="*/ 222 w 285"/>
                    <a:gd name="T11" fmla="*/ 80 h 175"/>
                    <a:gd name="T12" fmla="*/ 158 w 285"/>
                    <a:gd name="T13" fmla="*/ 143 h 175"/>
                    <a:gd name="T14" fmla="*/ 222 w 285"/>
                    <a:gd name="T15" fmla="*/ 80 h 175"/>
                    <a:gd name="T16" fmla="*/ 126 w 285"/>
                    <a:gd name="T17" fmla="*/ 32 h 175"/>
                    <a:gd name="T18" fmla="*/ 84 w 285"/>
                    <a:gd name="T19" fmla="*/ 75 h 175"/>
                    <a:gd name="T20" fmla="*/ 158 w 285"/>
                    <a:gd name="T21" fmla="*/ 111 h 175"/>
                    <a:gd name="T22" fmla="*/ 158 w 285"/>
                    <a:gd name="T23" fmla="*/ 143 h 175"/>
                    <a:gd name="T24" fmla="*/ 95 w 285"/>
                    <a:gd name="T25" fmla="*/ 175 h 175"/>
                    <a:gd name="T26" fmla="*/ 158 w 285"/>
                    <a:gd name="T27" fmla="*/ 111 h 175"/>
                    <a:gd name="T28" fmla="*/ 63 w 285"/>
                    <a:gd name="T29" fmla="*/ 64 h 175"/>
                    <a:gd name="T30" fmla="*/ 0 w 285"/>
                    <a:gd name="T31" fmla="*/ 127 h 175"/>
                    <a:gd name="T32" fmla="*/ 95 w 285"/>
                    <a:gd name="T33" fmla="*/ 175 h 1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5"/>
                    <a:gd name="T52" fmla="*/ 0 h 175"/>
                    <a:gd name="T53" fmla="*/ 285 w 285"/>
                    <a:gd name="T54" fmla="*/ 175 h 1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5" h="175">
                      <a:moveTo>
                        <a:pt x="222" y="80"/>
                      </a:moveTo>
                      <a:lnTo>
                        <a:pt x="222" y="111"/>
                      </a:lnTo>
                      <a:lnTo>
                        <a:pt x="285" y="48"/>
                      </a:lnTo>
                      <a:lnTo>
                        <a:pt x="190" y="0"/>
                      </a:lnTo>
                      <a:lnTo>
                        <a:pt x="148" y="43"/>
                      </a:lnTo>
                      <a:lnTo>
                        <a:pt x="222" y="80"/>
                      </a:lnTo>
                      <a:close/>
                      <a:moveTo>
                        <a:pt x="158" y="143"/>
                      </a:moveTo>
                      <a:lnTo>
                        <a:pt x="222" y="80"/>
                      </a:lnTo>
                      <a:lnTo>
                        <a:pt x="126" y="32"/>
                      </a:lnTo>
                      <a:lnTo>
                        <a:pt x="84" y="75"/>
                      </a:lnTo>
                      <a:lnTo>
                        <a:pt x="158" y="111"/>
                      </a:lnTo>
                      <a:lnTo>
                        <a:pt x="158" y="143"/>
                      </a:lnTo>
                      <a:close/>
                      <a:moveTo>
                        <a:pt x="95" y="175"/>
                      </a:moveTo>
                      <a:lnTo>
                        <a:pt x="158" y="111"/>
                      </a:lnTo>
                      <a:lnTo>
                        <a:pt x="63" y="64"/>
                      </a:lnTo>
                      <a:lnTo>
                        <a:pt x="0" y="127"/>
                      </a:lnTo>
                      <a:lnTo>
                        <a:pt x="95" y="17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3" name="Freeform 494"/>
                <p:cNvSpPr>
                  <a:spLocks/>
                </p:cNvSpPr>
                <p:nvPr/>
              </p:nvSpPr>
              <p:spPr bwMode="auto">
                <a:xfrm>
                  <a:off x="3820" y="1878"/>
                  <a:ext cx="137" cy="111"/>
                </a:xfrm>
                <a:custGeom>
                  <a:avLst/>
                  <a:gdLst>
                    <a:gd name="T0" fmla="*/ 74 w 137"/>
                    <a:gd name="T1" fmla="*/ 80 h 111"/>
                    <a:gd name="T2" fmla="*/ 74 w 137"/>
                    <a:gd name="T3" fmla="*/ 111 h 111"/>
                    <a:gd name="T4" fmla="*/ 137 w 137"/>
                    <a:gd name="T5" fmla="*/ 48 h 111"/>
                    <a:gd name="T6" fmla="*/ 42 w 137"/>
                    <a:gd name="T7" fmla="*/ 0 h 111"/>
                    <a:gd name="T8" fmla="*/ 0 w 137"/>
                    <a:gd name="T9" fmla="*/ 43 h 111"/>
                    <a:gd name="T10" fmla="*/ 74 w 137"/>
                    <a:gd name="T11" fmla="*/ 80 h 1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7"/>
                    <a:gd name="T19" fmla="*/ 0 h 111"/>
                    <a:gd name="T20" fmla="*/ 137 w 137"/>
                    <a:gd name="T21" fmla="*/ 111 h 1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7" h="111">
                      <a:moveTo>
                        <a:pt x="74" y="80"/>
                      </a:moveTo>
                      <a:lnTo>
                        <a:pt x="74" y="111"/>
                      </a:lnTo>
                      <a:lnTo>
                        <a:pt x="137" y="48"/>
                      </a:lnTo>
                      <a:lnTo>
                        <a:pt x="42" y="0"/>
                      </a:lnTo>
                      <a:lnTo>
                        <a:pt x="0" y="43"/>
                      </a:lnTo>
                      <a:lnTo>
                        <a:pt x="74" y="8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4" name="Freeform 495"/>
                <p:cNvSpPr>
                  <a:spLocks/>
                </p:cNvSpPr>
                <p:nvPr/>
              </p:nvSpPr>
              <p:spPr bwMode="auto">
                <a:xfrm>
                  <a:off x="3756" y="1910"/>
                  <a:ext cx="138" cy="111"/>
                </a:xfrm>
                <a:custGeom>
                  <a:avLst/>
                  <a:gdLst>
                    <a:gd name="T0" fmla="*/ 74 w 138"/>
                    <a:gd name="T1" fmla="*/ 111 h 111"/>
                    <a:gd name="T2" fmla="*/ 138 w 138"/>
                    <a:gd name="T3" fmla="*/ 48 h 111"/>
                    <a:gd name="T4" fmla="*/ 42 w 138"/>
                    <a:gd name="T5" fmla="*/ 0 h 111"/>
                    <a:gd name="T6" fmla="*/ 0 w 138"/>
                    <a:gd name="T7" fmla="*/ 43 h 111"/>
                    <a:gd name="T8" fmla="*/ 74 w 138"/>
                    <a:gd name="T9" fmla="*/ 79 h 111"/>
                    <a:gd name="T10" fmla="*/ 74 w 138"/>
                    <a:gd name="T11" fmla="*/ 111 h 1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11"/>
                    <a:gd name="T20" fmla="*/ 138 w 138"/>
                    <a:gd name="T21" fmla="*/ 111 h 1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11">
                      <a:moveTo>
                        <a:pt x="74" y="111"/>
                      </a:moveTo>
                      <a:lnTo>
                        <a:pt x="138" y="48"/>
                      </a:lnTo>
                      <a:lnTo>
                        <a:pt x="42" y="0"/>
                      </a:lnTo>
                      <a:lnTo>
                        <a:pt x="0" y="43"/>
                      </a:lnTo>
                      <a:lnTo>
                        <a:pt x="74" y="79"/>
                      </a:lnTo>
                      <a:lnTo>
                        <a:pt x="74" y="111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5" name="Freeform 496"/>
                <p:cNvSpPr>
                  <a:spLocks/>
                </p:cNvSpPr>
                <p:nvPr/>
              </p:nvSpPr>
              <p:spPr bwMode="auto">
                <a:xfrm>
                  <a:off x="3672" y="1942"/>
                  <a:ext cx="158" cy="111"/>
                </a:xfrm>
                <a:custGeom>
                  <a:avLst/>
                  <a:gdLst>
                    <a:gd name="T0" fmla="*/ 95 w 158"/>
                    <a:gd name="T1" fmla="*/ 111 h 111"/>
                    <a:gd name="T2" fmla="*/ 158 w 158"/>
                    <a:gd name="T3" fmla="*/ 47 h 111"/>
                    <a:gd name="T4" fmla="*/ 63 w 158"/>
                    <a:gd name="T5" fmla="*/ 0 h 111"/>
                    <a:gd name="T6" fmla="*/ 0 w 158"/>
                    <a:gd name="T7" fmla="*/ 63 h 111"/>
                    <a:gd name="T8" fmla="*/ 95 w 158"/>
                    <a:gd name="T9" fmla="*/ 111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111"/>
                    <a:gd name="T17" fmla="*/ 158 w 158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111">
                      <a:moveTo>
                        <a:pt x="95" y="111"/>
                      </a:moveTo>
                      <a:lnTo>
                        <a:pt x="158" y="47"/>
                      </a:lnTo>
                      <a:lnTo>
                        <a:pt x="63" y="0"/>
                      </a:lnTo>
                      <a:lnTo>
                        <a:pt x="0" y="63"/>
                      </a:lnTo>
                      <a:lnTo>
                        <a:pt x="95" y="111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6" name="Freeform 497"/>
                <p:cNvSpPr>
                  <a:spLocks/>
                </p:cNvSpPr>
                <p:nvPr/>
              </p:nvSpPr>
              <p:spPr bwMode="auto">
                <a:xfrm>
                  <a:off x="3406" y="1652"/>
                  <a:ext cx="170" cy="136"/>
                </a:xfrm>
                <a:custGeom>
                  <a:avLst/>
                  <a:gdLst>
                    <a:gd name="T0" fmla="*/ 34 w 170"/>
                    <a:gd name="T1" fmla="*/ 136 h 136"/>
                    <a:gd name="T2" fmla="*/ 170 w 170"/>
                    <a:gd name="T3" fmla="*/ 68 h 136"/>
                    <a:gd name="T4" fmla="*/ 136 w 170"/>
                    <a:gd name="T5" fmla="*/ 0 h 136"/>
                    <a:gd name="T6" fmla="*/ 0 w 170"/>
                    <a:gd name="T7" fmla="*/ 68 h 136"/>
                    <a:gd name="T8" fmla="*/ 34 w 170"/>
                    <a:gd name="T9" fmla="*/ 136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"/>
                    <a:gd name="T16" fmla="*/ 0 h 136"/>
                    <a:gd name="T17" fmla="*/ 170 w 17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" h="136">
                      <a:moveTo>
                        <a:pt x="34" y="136"/>
                      </a:moveTo>
                      <a:lnTo>
                        <a:pt x="170" y="68"/>
                      </a:lnTo>
                      <a:lnTo>
                        <a:pt x="136" y="0"/>
                      </a:lnTo>
                      <a:lnTo>
                        <a:pt x="0" y="68"/>
                      </a:lnTo>
                      <a:lnTo>
                        <a:pt x="34" y="1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7" name="Freeform 498"/>
                <p:cNvSpPr>
                  <a:spLocks/>
                </p:cNvSpPr>
                <p:nvPr/>
              </p:nvSpPr>
              <p:spPr bwMode="auto">
                <a:xfrm>
                  <a:off x="3406" y="1652"/>
                  <a:ext cx="170" cy="136"/>
                </a:xfrm>
                <a:custGeom>
                  <a:avLst/>
                  <a:gdLst>
                    <a:gd name="T0" fmla="*/ 34 w 170"/>
                    <a:gd name="T1" fmla="*/ 136 h 136"/>
                    <a:gd name="T2" fmla="*/ 170 w 170"/>
                    <a:gd name="T3" fmla="*/ 68 h 136"/>
                    <a:gd name="T4" fmla="*/ 136 w 170"/>
                    <a:gd name="T5" fmla="*/ 0 h 136"/>
                    <a:gd name="T6" fmla="*/ 0 w 170"/>
                    <a:gd name="T7" fmla="*/ 68 h 136"/>
                    <a:gd name="T8" fmla="*/ 34 w 170"/>
                    <a:gd name="T9" fmla="*/ 136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"/>
                    <a:gd name="T16" fmla="*/ 0 h 136"/>
                    <a:gd name="T17" fmla="*/ 170 w 170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" h="136">
                      <a:moveTo>
                        <a:pt x="34" y="136"/>
                      </a:moveTo>
                      <a:lnTo>
                        <a:pt x="170" y="68"/>
                      </a:lnTo>
                      <a:lnTo>
                        <a:pt x="136" y="0"/>
                      </a:lnTo>
                      <a:lnTo>
                        <a:pt x="0" y="68"/>
                      </a:lnTo>
                      <a:lnTo>
                        <a:pt x="34" y="136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8" name="Freeform 499"/>
                <p:cNvSpPr>
                  <a:spLocks/>
                </p:cNvSpPr>
                <p:nvPr/>
              </p:nvSpPr>
              <p:spPr bwMode="auto">
                <a:xfrm>
                  <a:off x="3440" y="1720"/>
                  <a:ext cx="136" cy="136"/>
                </a:xfrm>
                <a:custGeom>
                  <a:avLst/>
                  <a:gdLst>
                    <a:gd name="T0" fmla="*/ 136 w 136"/>
                    <a:gd name="T1" fmla="*/ 0 h 136"/>
                    <a:gd name="T2" fmla="*/ 136 w 136"/>
                    <a:gd name="T3" fmla="*/ 68 h 136"/>
                    <a:gd name="T4" fmla="*/ 0 w 136"/>
                    <a:gd name="T5" fmla="*/ 136 h 136"/>
                    <a:gd name="T6" fmla="*/ 0 w 136"/>
                    <a:gd name="T7" fmla="*/ 68 h 136"/>
                    <a:gd name="T8" fmla="*/ 136 w 136"/>
                    <a:gd name="T9" fmla="*/ 0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36"/>
                    <a:gd name="T17" fmla="*/ 136 w 136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36">
                      <a:moveTo>
                        <a:pt x="136" y="0"/>
                      </a:moveTo>
                      <a:lnTo>
                        <a:pt x="136" y="68"/>
                      </a:lnTo>
                      <a:lnTo>
                        <a:pt x="0" y="136"/>
                      </a:lnTo>
                      <a:lnTo>
                        <a:pt x="0" y="68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79" name="Freeform 500"/>
                <p:cNvSpPr>
                  <a:spLocks/>
                </p:cNvSpPr>
                <p:nvPr/>
              </p:nvSpPr>
              <p:spPr bwMode="auto">
                <a:xfrm>
                  <a:off x="3440" y="1720"/>
                  <a:ext cx="136" cy="136"/>
                </a:xfrm>
                <a:custGeom>
                  <a:avLst/>
                  <a:gdLst>
                    <a:gd name="T0" fmla="*/ 136 w 136"/>
                    <a:gd name="T1" fmla="*/ 0 h 136"/>
                    <a:gd name="T2" fmla="*/ 136 w 136"/>
                    <a:gd name="T3" fmla="*/ 68 h 136"/>
                    <a:gd name="T4" fmla="*/ 0 w 136"/>
                    <a:gd name="T5" fmla="*/ 136 h 136"/>
                    <a:gd name="T6" fmla="*/ 0 w 136"/>
                    <a:gd name="T7" fmla="*/ 68 h 136"/>
                    <a:gd name="T8" fmla="*/ 136 w 136"/>
                    <a:gd name="T9" fmla="*/ 0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36"/>
                    <a:gd name="T17" fmla="*/ 136 w 136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36">
                      <a:moveTo>
                        <a:pt x="136" y="0"/>
                      </a:moveTo>
                      <a:lnTo>
                        <a:pt x="136" y="68"/>
                      </a:lnTo>
                      <a:lnTo>
                        <a:pt x="0" y="136"/>
                      </a:lnTo>
                      <a:lnTo>
                        <a:pt x="0" y="68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80" name="Freeform 501"/>
                <p:cNvSpPr>
                  <a:spLocks/>
                </p:cNvSpPr>
                <p:nvPr/>
              </p:nvSpPr>
              <p:spPr bwMode="auto">
                <a:xfrm>
                  <a:off x="3372" y="1720"/>
                  <a:ext cx="68" cy="68"/>
                </a:xfrm>
                <a:custGeom>
                  <a:avLst/>
                  <a:gdLst>
                    <a:gd name="T0" fmla="*/ 0 w 68"/>
                    <a:gd name="T1" fmla="*/ 34 h 68"/>
                    <a:gd name="T2" fmla="*/ 68 w 68"/>
                    <a:gd name="T3" fmla="*/ 68 h 68"/>
                    <a:gd name="T4" fmla="*/ 34 w 68"/>
                    <a:gd name="T5" fmla="*/ 0 h 68"/>
                    <a:gd name="T6" fmla="*/ 0 w 68"/>
                    <a:gd name="T7" fmla="*/ 34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"/>
                    <a:gd name="T13" fmla="*/ 0 h 68"/>
                    <a:gd name="T14" fmla="*/ 68 w 6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" h="68">
                      <a:moveTo>
                        <a:pt x="0" y="34"/>
                      </a:moveTo>
                      <a:lnTo>
                        <a:pt x="68" y="68"/>
                      </a:lnTo>
                      <a:lnTo>
                        <a:pt x="34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81" name="Freeform 502"/>
                <p:cNvSpPr>
                  <a:spLocks/>
                </p:cNvSpPr>
                <p:nvPr/>
              </p:nvSpPr>
              <p:spPr bwMode="auto">
                <a:xfrm>
                  <a:off x="3372" y="1720"/>
                  <a:ext cx="68" cy="68"/>
                </a:xfrm>
                <a:custGeom>
                  <a:avLst/>
                  <a:gdLst>
                    <a:gd name="T0" fmla="*/ 0 w 68"/>
                    <a:gd name="T1" fmla="*/ 34 h 68"/>
                    <a:gd name="T2" fmla="*/ 68 w 68"/>
                    <a:gd name="T3" fmla="*/ 68 h 68"/>
                    <a:gd name="T4" fmla="*/ 34 w 68"/>
                    <a:gd name="T5" fmla="*/ 0 h 68"/>
                    <a:gd name="T6" fmla="*/ 0 w 68"/>
                    <a:gd name="T7" fmla="*/ 34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"/>
                    <a:gd name="T13" fmla="*/ 0 h 68"/>
                    <a:gd name="T14" fmla="*/ 68 w 6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" h="68">
                      <a:moveTo>
                        <a:pt x="0" y="34"/>
                      </a:moveTo>
                      <a:lnTo>
                        <a:pt x="68" y="68"/>
                      </a:lnTo>
                      <a:lnTo>
                        <a:pt x="34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82" name="Freeform 503"/>
                <p:cNvSpPr>
                  <a:spLocks/>
                </p:cNvSpPr>
                <p:nvPr/>
              </p:nvSpPr>
              <p:spPr bwMode="auto">
                <a:xfrm>
                  <a:off x="3372" y="1754"/>
                  <a:ext cx="68" cy="102"/>
                </a:xfrm>
                <a:custGeom>
                  <a:avLst/>
                  <a:gdLst>
                    <a:gd name="T0" fmla="*/ 68 w 68"/>
                    <a:gd name="T1" fmla="*/ 34 h 102"/>
                    <a:gd name="T2" fmla="*/ 0 w 68"/>
                    <a:gd name="T3" fmla="*/ 0 h 102"/>
                    <a:gd name="T4" fmla="*/ 0 w 68"/>
                    <a:gd name="T5" fmla="*/ 68 h 102"/>
                    <a:gd name="T6" fmla="*/ 68 w 68"/>
                    <a:gd name="T7" fmla="*/ 102 h 102"/>
                    <a:gd name="T8" fmla="*/ 68 w 68"/>
                    <a:gd name="T9" fmla="*/ 34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02"/>
                    <a:gd name="T17" fmla="*/ 68 w 6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02">
                      <a:moveTo>
                        <a:pt x="68" y="34"/>
                      </a:move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68" y="102"/>
                      </a:lnTo>
                      <a:lnTo>
                        <a:pt x="68" y="3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83" name="Freeform 504"/>
                <p:cNvSpPr>
                  <a:spLocks/>
                </p:cNvSpPr>
                <p:nvPr/>
              </p:nvSpPr>
              <p:spPr bwMode="auto">
                <a:xfrm>
                  <a:off x="3372" y="1754"/>
                  <a:ext cx="68" cy="102"/>
                </a:xfrm>
                <a:custGeom>
                  <a:avLst/>
                  <a:gdLst>
                    <a:gd name="T0" fmla="*/ 68 w 68"/>
                    <a:gd name="T1" fmla="*/ 34 h 102"/>
                    <a:gd name="T2" fmla="*/ 0 w 68"/>
                    <a:gd name="T3" fmla="*/ 0 h 102"/>
                    <a:gd name="T4" fmla="*/ 0 w 68"/>
                    <a:gd name="T5" fmla="*/ 68 h 102"/>
                    <a:gd name="T6" fmla="*/ 68 w 68"/>
                    <a:gd name="T7" fmla="*/ 102 h 102"/>
                    <a:gd name="T8" fmla="*/ 68 w 68"/>
                    <a:gd name="T9" fmla="*/ 34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02"/>
                    <a:gd name="T17" fmla="*/ 68 w 6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02">
                      <a:moveTo>
                        <a:pt x="68" y="34"/>
                      </a:move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68" y="102"/>
                      </a:lnTo>
                      <a:lnTo>
                        <a:pt x="68" y="34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pic>
              <p:nvPicPr>
                <p:cNvPr id="14584" name="Picture 50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550" y="2390"/>
                  <a:ext cx="60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85" name="Picture 50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50" y="2390"/>
                  <a:ext cx="60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586" name="Freeform 507"/>
                <p:cNvSpPr>
                  <a:spLocks/>
                </p:cNvSpPr>
                <p:nvPr/>
              </p:nvSpPr>
              <p:spPr bwMode="auto">
                <a:xfrm>
                  <a:off x="3556" y="2397"/>
                  <a:ext cx="45" cy="128"/>
                </a:xfrm>
                <a:custGeom>
                  <a:avLst/>
                  <a:gdLst>
                    <a:gd name="T0" fmla="*/ 0 w 45"/>
                    <a:gd name="T1" fmla="*/ 26 h 128"/>
                    <a:gd name="T2" fmla="*/ 0 w 45"/>
                    <a:gd name="T3" fmla="*/ 128 h 128"/>
                    <a:gd name="T4" fmla="*/ 45 w 45"/>
                    <a:gd name="T5" fmla="*/ 102 h 128"/>
                    <a:gd name="T6" fmla="*/ 45 w 45"/>
                    <a:gd name="T7" fmla="*/ 0 h 128"/>
                    <a:gd name="T8" fmla="*/ 0 w 45"/>
                    <a:gd name="T9" fmla="*/ 26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28"/>
                    <a:gd name="T17" fmla="*/ 45 w 45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28">
                      <a:moveTo>
                        <a:pt x="0" y="26"/>
                      </a:moveTo>
                      <a:lnTo>
                        <a:pt x="0" y="128"/>
                      </a:lnTo>
                      <a:lnTo>
                        <a:pt x="45" y="102"/>
                      </a:lnTo>
                      <a:lnTo>
                        <a:pt x="45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87" name="Rectangle 508"/>
                <p:cNvSpPr>
                  <a:spLocks noChangeArrowheads="1"/>
                </p:cNvSpPr>
                <p:nvPr/>
              </p:nvSpPr>
              <p:spPr bwMode="auto">
                <a:xfrm>
                  <a:off x="3502" y="2385"/>
                  <a:ext cx="102" cy="5"/>
                </a:xfrm>
                <a:prstGeom prst="rect">
                  <a:avLst/>
                </a:prstGeom>
                <a:solidFill>
                  <a:srgbClr val="E9E9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88" name="Rectangle 509"/>
                <p:cNvSpPr>
                  <a:spLocks noChangeArrowheads="1"/>
                </p:cNvSpPr>
                <p:nvPr/>
              </p:nvSpPr>
              <p:spPr bwMode="auto">
                <a:xfrm>
                  <a:off x="3502" y="2390"/>
                  <a:ext cx="102" cy="6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89" name="Rectangle 510"/>
                <p:cNvSpPr>
                  <a:spLocks noChangeArrowheads="1"/>
                </p:cNvSpPr>
                <p:nvPr/>
              </p:nvSpPr>
              <p:spPr bwMode="auto">
                <a:xfrm>
                  <a:off x="3502" y="2396"/>
                  <a:ext cx="102" cy="5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90" name="Rectangle 511"/>
                <p:cNvSpPr>
                  <a:spLocks noChangeArrowheads="1"/>
                </p:cNvSpPr>
                <p:nvPr/>
              </p:nvSpPr>
              <p:spPr bwMode="auto">
                <a:xfrm>
                  <a:off x="3502" y="2401"/>
                  <a:ext cx="102" cy="5"/>
                </a:xfrm>
                <a:prstGeom prst="rect">
                  <a:avLst/>
                </a:prstGeom>
                <a:solidFill>
                  <a:srgbClr val="F1F1F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91" name="Rectangle 512"/>
                <p:cNvSpPr>
                  <a:spLocks noChangeArrowheads="1"/>
                </p:cNvSpPr>
                <p:nvPr/>
              </p:nvSpPr>
              <p:spPr bwMode="auto">
                <a:xfrm>
                  <a:off x="3502" y="2406"/>
                  <a:ext cx="102" cy="6"/>
                </a:xfrm>
                <a:prstGeom prst="rect">
                  <a:avLst/>
                </a:prstGeom>
                <a:solidFill>
                  <a:srgbClr val="F4F4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92" name="Rectangle 513"/>
                <p:cNvSpPr>
                  <a:spLocks noChangeArrowheads="1"/>
                </p:cNvSpPr>
                <p:nvPr/>
              </p:nvSpPr>
              <p:spPr bwMode="auto">
                <a:xfrm>
                  <a:off x="3502" y="2412"/>
                  <a:ext cx="102" cy="5"/>
                </a:xfrm>
                <a:prstGeom prst="rect">
                  <a:avLst/>
                </a:prstGeom>
                <a:solidFill>
                  <a:srgbClr val="F7F7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93" name="Rectangle 514"/>
                <p:cNvSpPr>
                  <a:spLocks noChangeArrowheads="1"/>
                </p:cNvSpPr>
                <p:nvPr/>
              </p:nvSpPr>
              <p:spPr bwMode="auto">
                <a:xfrm>
                  <a:off x="3502" y="2417"/>
                  <a:ext cx="102" cy="6"/>
                </a:xfrm>
                <a:prstGeom prst="rect">
                  <a:avLst/>
                </a:prstGeom>
                <a:solidFill>
                  <a:srgbClr val="F9F9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94" name="Rectangle 515"/>
                <p:cNvSpPr>
                  <a:spLocks noChangeArrowheads="1"/>
                </p:cNvSpPr>
                <p:nvPr/>
              </p:nvSpPr>
              <p:spPr bwMode="auto">
                <a:xfrm>
                  <a:off x="3502" y="2423"/>
                  <a:ext cx="102" cy="5"/>
                </a:xfrm>
                <a:prstGeom prst="rect">
                  <a:avLst/>
                </a:prstGeom>
                <a:solidFill>
                  <a:srgbClr val="FCFC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595" name="Freeform 516"/>
                <p:cNvSpPr>
                  <a:spLocks/>
                </p:cNvSpPr>
                <p:nvPr/>
              </p:nvSpPr>
              <p:spPr bwMode="auto">
                <a:xfrm>
                  <a:off x="3510" y="2371"/>
                  <a:ext cx="91" cy="52"/>
                </a:xfrm>
                <a:custGeom>
                  <a:avLst/>
                  <a:gdLst>
                    <a:gd name="T0" fmla="*/ 0 w 91"/>
                    <a:gd name="T1" fmla="*/ 26 h 52"/>
                    <a:gd name="T2" fmla="*/ 46 w 91"/>
                    <a:gd name="T3" fmla="*/ 52 h 52"/>
                    <a:gd name="T4" fmla="*/ 91 w 91"/>
                    <a:gd name="T5" fmla="*/ 26 h 52"/>
                    <a:gd name="T6" fmla="*/ 46 w 91"/>
                    <a:gd name="T7" fmla="*/ 0 h 52"/>
                    <a:gd name="T8" fmla="*/ 0 w 91"/>
                    <a:gd name="T9" fmla="*/ 26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52"/>
                    <a:gd name="T17" fmla="*/ 91 w 9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52">
                      <a:moveTo>
                        <a:pt x="0" y="26"/>
                      </a:moveTo>
                      <a:lnTo>
                        <a:pt x="46" y="52"/>
                      </a:lnTo>
                      <a:lnTo>
                        <a:pt x="91" y="26"/>
                      </a:lnTo>
                      <a:lnTo>
                        <a:pt x="46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pic>
              <p:nvPicPr>
                <p:cNvPr id="14596" name="Picture 51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502" y="2390"/>
                  <a:ext cx="59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597" name="Freeform 518"/>
                <p:cNvSpPr>
                  <a:spLocks/>
                </p:cNvSpPr>
                <p:nvPr/>
              </p:nvSpPr>
              <p:spPr bwMode="auto">
                <a:xfrm>
                  <a:off x="3510" y="2397"/>
                  <a:ext cx="46" cy="128"/>
                </a:xfrm>
                <a:custGeom>
                  <a:avLst/>
                  <a:gdLst>
                    <a:gd name="T0" fmla="*/ 0 w 46"/>
                    <a:gd name="T1" fmla="*/ 102 h 128"/>
                    <a:gd name="T2" fmla="*/ 46 w 46"/>
                    <a:gd name="T3" fmla="*/ 128 h 128"/>
                    <a:gd name="T4" fmla="*/ 46 w 46"/>
                    <a:gd name="T5" fmla="*/ 26 h 128"/>
                    <a:gd name="T6" fmla="*/ 0 w 46"/>
                    <a:gd name="T7" fmla="*/ 0 h 128"/>
                    <a:gd name="T8" fmla="*/ 0 w 46"/>
                    <a:gd name="T9" fmla="*/ 102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128"/>
                    <a:gd name="T17" fmla="*/ 46 w 46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128">
                      <a:moveTo>
                        <a:pt x="0" y="102"/>
                      </a:moveTo>
                      <a:lnTo>
                        <a:pt x="46" y="128"/>
                      </a:lnTo>
                      <a:lnTo>
                        <a:pt x="46" y="26"/>
                      </a:lnTo>
                      <a:lnTo>
                        <a:pt x="0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98" name="Freeform 519"/>
                <p:cNvSpPr>
                  <a:spLocks/>
                </p:cNvSpPr>
                <p:nvPr/>
              </p:nvSpPr>
              <p:spPr bwMode="auto">
                <a:xfrm>
                  <a:off x="3510" y="2371"/>
                  <a:ext cx="91" cy="154"/>
                </a:xfrm>
                <a:custGeom>
                  <a:avLst/>
                  <a:gdLst>
                    <a:gd name="T0" fmla="*/ 0 w 91"/>
                    <a:gd name="T1" fmla="*/ 26 h 154"/>
                    <a:gd name="T2" fmla="*/ 0 w 91"/>
                    <a:gd name="T3" fmla="*/ 128 h 154"/>
                    <a:gd name="T4" fmla="*/ 46 w 91"/>
                    <a:gd name="T5" fmla="*/ 154 h 154"/>
                    <a:gd name="T6" fmla="*/ 91 w 91"/>
                    <a:gd name="T7" fmla="*/ 128 h 154"/>
                    <a:gd name="T8" fmla="*/ 91 w 91"/>
                    <a:gd name="T9" fmla="*/ 26 h 154"/>
                    <a:gd name="T10" fmla="*/ 46 w 91"/>
                    <a:gd name="T11" fmla="*/ 0 h 154"/>
                    <a:gd name="T12" fmla="*/ 0 w 91"/>
                    <a:gd name="T13" fmla="*/ 26 h 1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"/>
                    <a:gd name="T22" fmla="*/ 0 h 154"/>
                    <a:gd name="T23" fmla="*/ 91 w 91"/>
                    <a:gd name="T24" fmla="*/ 154 h 1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" h="154">
                      <a:moveTo>
                        <a:pt x="0" y="26"/>
                      </a:moveTo>
                      <a:lnTo>
                        <a:pt x="0" y="128"/>
                      </a:lnTo>
                      <a:lnTo>
                        <a:pt x="46" y="154"/>
                      </a:lnTo>
                      <a:lnTo>
                        <a:pt x="91" y="128"/>
                      </a:lnTo>
                      <a:lnTo>
                        <a:pt x="91" y="26"/>
                      </a:lnTo>
                      <a:lnTo>
                        <a:pt x="46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99" name="Rectangle 520"/>
                <p:cNvSpPr>
                  <a:spLocks noChangeArrowheads="1"/>
                </p:cNvSpPr>
                <p:nvPr/>
              </p:nvSpPr>
              <p:spPr bwMode="auto">
                <a:xfrm>
                  <a:off x="3432" y="2508"/>
                  <a:ext cx="341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ea typeface="SimSun" pitchFamily="2" charset="-122"/>
                    </a:rPr>
                    <a:t>Cabinet</a:t>
                  </a:r>
                </a:p>
              </p:txBody>
            </p:sp>
            <p:sp>
              <p:nvSpPr>
                <p:cNvPr id="14600" name="Rectangle 521"/>
                <p:cNvSpPr>
                  <a:spLocks noChangeArrowheads="1"/>
                </p:cNvSpPr>
                <p:nvPr/>
              </p:nvSpPr>
              <p:spPr bwMode="auto">
                <a:xfrm>
                  <a:off x="2115" y="2843"/>
                  <a:ext cx="410" cy="10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pic>
              <p:nvPicPr>
                <p:cNvPr id="14601" name="Picture 52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19" y="2845"/>
                  <a:ext cx="407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02" name="Rectangle 523"/>
                <p:cNvSpPr>
                  <a:spLocks noChangeArrowheads="1"/>
                </p:cNvSpPr>
                <p:nvPr/>
              </p:nvSpPr>
              <p:spPr bwMode="auto">
                <a:xfrm>
                  <a:off x="2115" y="2843"/>
                  <a:ext cx="410" cy="10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603" name="Rectangle 524"/>
                <p:cNvSpPr>
                  <a:spLocks noChangeArrowheads="1"/>
                </p:cNvSpPr>
                <p:nvPr/>
              </p:nvSpPr>
              <p:spPr bwMode="auto">
                <a:xfrm>
                  <a:off x="2213" y="2849"/>
                  <a:ext cx="251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800" b="1">
                      <a:solidFill>
                        <a:srgbClr val="000000"/>
                      </a:solidFill>
                      <a:ea typeface="SimSun" pitchFamily="2" charset="-122"/>
                    </a:rPr>
                    <a:t>FTTH</a:t>
                  </a:r>
                  <a:endParaRPr lang="en-US" altLang="zh-CN" sz="800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14604" name="Rectangle 525"/>
                <p:cNvSpPr>
                  <a:spLocks noChangeArrowheads="1"/>
                </p:cNvSpPr>
                <p:nvPr/>
              </p:nvSpPr>
              <p:spPr bwMode="auto">
                <a:xfrm>
                  <a:off x="2811" y="1823"/>
                  <a:ext cx="410" cy="10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pic>
              <p:nvPicPr>
                <p:cNvPr id="14605" name="Picture 526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812" y="1825"/>
                  <a:ext cx="407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06" name="Rectangle 527"/>
                <p:cNvSpPr>
                  <a:spLocks noChangeArrowheads="1"/>
                </p:cNvSpPr>
                <p:nvPr/>
              </p:nvSpPr>
              <p:spPr bwMode="auto">
                <a:xfrm>
                  <a:off x="2811" y="1823"/>
                  <a:ext cx="410" cy="10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607" name="Rectangle 528"/>
                <p:cNvSpPr>
                  <a:spLocks noChangeArrowheads="1"/>
                </p:cNvSpPr>
                <p:nvPr/>
              </p:nvSpPr>
              <p:spPr bwMode="auto">
                <a:xfrm>
                  <a:off x="2908" y="1829"/>
                  <a:ext cx="250" cy="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800" b="1">
                      <a:solidFill>
                        <a:srgbClr val="000000"/>
                      </a:solidFill>
                      <a:ea typeface="SimSun" pitchFamily="2" charset="-122"/>
                    </a:rPr>
                    <a:t>FTTN</a:t>
                  </a:r>
                  <a:endParaRPr lang="en-US" altLang="zh-CN" sz="800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14608" name="Rectangle 529"/>
                <p:cNvSpPr>
                  <a:spLocks noChangeArrowheads="1"/>
                </p:cNvSpPr>
                <p:nvPr/>
              </p:nvSpPr>
              <p:spPr bwMode="auto">
                <a:xfrm>
                  <a:off x="3372" y="2180"/>
                  <a:ext cx="410" cy="10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pic>
              <p:nvPicPr>
                <p:cNvPr id="14609" name="Picture 530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372" y="2182"/>
                  <a:ext cx="40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10" name="Rectangle 531"/>
                <p:cNvSpPr>
                  <a:spLocks noChangeArrowheads="1"/>
                </p:cNvSpPr>
                <p:nvPr/>
              </p:nvSpPr>
              <p:spPr bwMode="auto">
                <a:xfrm>
                  <a:off x="3372" y="2180"/>
                  <a:ext cx="410" cy="10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611" name="Rectangle 532"/>
                <p:cNvSpPr>
                  <a:spLocks noChangeArrowheads="1"/>
                </p:cNvSpPr>
                <p:nvPr/>
              </p:nvSpPr>
              <p:spPr bwMode="auto">
                <a:xfrm>
                  <a:off x="3415" y="2190"/>
                  <a:ext cx="366" cy="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800" b="1">
                      <a:solidFill>
                        <a:srgbClr val="000000"/>
                      </a:solidFill>
                      <a:ea typeface="SimSun" pitchFamily="2" charset="-122"/>
                    </a:rPr>
                    <a:t>FTTCab</a:t>
                  </a:r>
                  <a:endParaRPr lang="en-US" altLang="zh-CN" sz="800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14612" name="Rectangle 533"/>
                <p:cNvSpPr>
                  <a:spLocks noChangeArrowheads="1"/>
                </p:cNvSpPr>
                <p:nvPr/>
              </p:nvSpPr>
              <p:spPr bwMode="auto">
                <a:xfrm>
                  <a:off x="2951" y="2709"/>
                  <a:ext cx="410" cy="10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pic>
              <p:nvPicPr>
                <p:cNvPr id="14613" name="Picture 534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954" y="2713"/>
                  <a:ext cx="408" cy="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14" name="Rectangle 535"/>
                <p:cNvSpPr>
                  <a:spLocks noChangeArrowheads="1"/>
                </p:cNvSpPr>
                <p:nvPr/>
              </p:nvSpPr>
              <p:spPr bwMode="auto">
                <a:xfrm>
                  <a:off x="2951" y="2709"/>
                  <a:ext cx="410" cy="10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 altLang="en-US" sz="1400">
                    <a:solidFill>
                      <a:schemeClr val="bg1"/>
                    </a:solidFill>
                    <a:latin typeface="FrutigerNext LT Regular"/>
                    <a:ea typeface="MS PGothic" pitchFamily="34" charset="-128"/>
                  </a:endParaRPr>
                </a:p>
              </p:txBody>
            </p:sp>
            <p:sp>
              <p:nvSpPr>
                <p:cNvPr id="14615" name="Rectangle 536"/>
                <p:cNvSpPr>
                  <a:spLocks noChangeArrowheads="1"/>
                </p:cNvSpPr>
                <p:nvPr/>
              </p:nvSpPr>
              <p:spPr bwMode="auto">
                <a:xfrm>
                  <a:off x="3049" y="2718"/>
                  <a:ext cx="251" cy="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800" b="1">
                      <a:solidFill>
                        <a:srgbClr val="000000"/>
                      </a:solidFill>
                      <a:ea typeface="SimSun" pitchFamily="2" charset="-122"/>
                    </a:rPr>
                    <a:t>FTTB</a:t>
                  </a:r>
                  <a:endParaRPr lang="en-US" altLang="zh-CN" sz="800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pic>
              <p:nvPicPr>
                <p:cNvPr id="14616" name="Picture 538" descr="未标题-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061" y="2022"/>
                  <a:ext cx="132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17" name="Rectangle 539"/>
                <p:cNvSpPr>
                  <a:spLocks noChangeArrowheads="1"/>
                </p:cNvSpPr>
                <p:nvPr/>
              </p:nvSpPr>
              <p:spPr bwMode="auto">
                <a:xfrm>
                  <a:off x="2625" y="2431"/>
                  <a:ext cx="0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altLang="zh-CN" sz="800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grpSp>
              <p:nvGrpSpPr>
                <p:cNvPr id="14618" name="Group 540"/>
                <p:cNvGrpSpPr>
                  <a:grpSpLocks/>
                </p:cNvGrpSpPr>
                <p:nvPr/>
              </p:nvGrpSpPr>
              <p:grpSpPr bwMode="auto">
                <a:xfrm>
                  <a:off x="2562" y="2248"/>
                  <a:ext cx="224" cy="158"/>
                  <a:chOff x="940" y="956"/>
                  <a:chExt cx="464" cy="364"/>
                </a:xfrm>
              </p:grpSpPr>
              <p:sp>
                <p:nvSpPr>
                  <p:cNvPr id="14619" name="Freeform 541"/>
                  <p:cNvSpPr>
                    <a:spLocks noEditPoints="1"/>
                  </p:cNvSpPr>
                  <p:nvPr/>
                </p:nvSpPr>
                <p:spPr bwMode="auto">
                  <a:xfrm>
                    <a:off x="940" y="956"/>
                    <a:ext cx="464" cy="364"/>
                  </a:xfrm>
                  <a:custGeom>
                    <a:avLst/>
                    <a:gdLst>
                      <a:gd name="T0" fmla="*/ 464 w 464"/>
                      <a:gd name="T1" fmla="*/ 77 h 364"/>
                      <a:gd name="T2" fmla="*/ 455 w 464"/>
                      <a:gd name="T3" fmla="*/ 98 h 364"/>
                      <a:gd name="T4" fmla="*/ 430 w 464"/>
                      <a:gd name="T5" fmla="*/ 117 h 364"/>
                      <a:gd name="T6" fmla="*/ 391 w 464"/>
                      <a:gd name="T7" fmla="*/ 133 h 364"/>
                      <a:gd name="T8" fmla="*/ 338 w 464"/>
                      <a:gd name="T9" fmla="*/ 145 h 364"/>
                      <a:gd name="T10" fmla="*/ 280 w 464"/>
                      <a:gd name="T11" fmla="*/ 152 h 364"/>
                      <a:gd name="T12" fmla="*/ 216 w 464"/>
                      <a:gd name="T13" fmla="*/ 153 h 364"/>
                      <a:gd name="T14" fmla="*/ 155 w 464"/>
                      <a:gd name="T15" fmla="*/ 149 h 364"/>
                      <a:gd name="T16" fmla="*/ 98 w 464"/>
                      <a:gd name="T17" fmla="*/ 140 h 364"/>
                      <a:gd name="T18" fmla="*/ 98 w 464"/>
                      <a:gd name="T19" fmla="*/ 140 h 364"/>
                      <a:gd name="T20" fmla="*/ 155 w 464"/>
                      <a:gd name="T21" fmla="*/ 149 h 364"/>
                      <a:gd name="T22" fmla="*/ 216 w 464"/>
                      <a:gd name="T23" fmla="*/ 153 h 364"/>
                      <a:gd name="T24" fmla="*/ 280 w 464"/>
                      <a:gd name="T25" fmla="*/ 152 h 364"/>
                      <a:gd name="T26" fmla="*/ 338 w 464"/>
                      <a:gd name="T27" fmla="*/ 145 h 364"/>
                      <a:gd name="T28" fmla="*/ 391 w 464"/>
                      <a:gd name="T29" fmla="*/ 133 h 364"/>
                      <a:gd name="T30" fmla="*/ 430 w 464"/>
                      <a:gd name="T31" fmla="*/ 117 h 364"/>
                      <a:gd name="T32" fmla="*/ 455 w 464"/>
                      <a:gd name="T33" fmla="*/ 98 h 364"/>
                      <a:gd name="T34" fmla="*/ 464 w 464"/>
                      <a:gd name="T35" fmla="*/ 77 h 364"/>
                      <a:gd name="T36" fmla="*/ 0 w 464"/>
                      <a:gd name="T37" fmla="*/ 77 h 364"/>
                      <a:gd name="T38" fmla="*/ 9 w 464"/>
                      <a:gd name="T39" fmla="*/ 98 h 364"/>
                      <a:gd name="T40" fmla="*/ 34 w 464"/>
                      <a:gd name="T41" fmla="*/ 117 h 364"/>
                      <a:gd name="T42" fmla="*/ 73 w 464"/>
                      <a:gd name="T43" fmla="*/ 134 h 364"/>
                      <a:gd name="T44" fmla="*/ 34 w 464"/>
                      <a:gd name="T45" fmla="*/ 117 h 364"/>
                      <a:gd name="T46" fmla="*/ 9 w 464"/>
                      <a:gd name="T47" fmla="*/ 98 h 364"/>
                      <a:gd name="T48" fmla="*/ 0 w 464"/>
                      <a:gd name="T49" fmla="*/ 77 h 364"/>
                      <a:gd name="T50" fmla="*/ 0 w 464"/>
                      <a:gd name="T51" fmla="*/ 77 h 364"/>
                      <a:gd name="T52" fmla="*/ 2 w 464"/>
                      <a:gd name="T53" fmla="*/ 298 h 364"/>
                      <a:gd name="T54" fmla="*/ 19 w 464"/>
                      <a:gd name="T55" fmla="*/ 318 h 364"/>
                      <a:gd name="T56" fmla="*/ 52 w 464"/>
                      <a:gd name="T57" fmla="*/ 336 h 364"/>
                      <a:gd name="T58" fmla="*/ 98 w 464"/>
                      <a:gd name="T59" fmla="*/ 351 h 364"/>
                      <a:gd name="T60" fmla="*/ 154 w 464"/>
                      <a:gd name="T61" fmla="*/ 360 h 364"/>
                      <a:gd name="T62" fmla="*/ 216 w 464"/>
                      <a:gd name="T63" fmla="*/ 364 h 364"/>
                      <a:gd name="T64" fmla="*/ 280 w 464"/>
                      <a:gd name="T65" fmla="*/ 363 h 364"/>
                      <a:gd name="T66" fmla="*/ 338 w 464"/>
                      <a:gd name="T67" fmla="*/ 356 h 364"/>
                      <a:gd name="T68" fmla="*/ 391 w 464"/>
                      <a:gd name="T69" fmla="*/ 344 h 364"/>
                      <a:gd name="T70" fmla="*/ 430 w 464"/>
                      <a:gd name="T71" fmla="*/ 327 h 364"/>
                      <a:gd name="T72" fmla="*/ 455 w 464"/>
                      <a:gd name="T73" fmla="*/ 309 h 364"/>
                      <a:gd name="T74" fmla="*/ 464 w 464"/>
                      <a:gd name="T75" fmla="*/ 287 h 364"/>
                      <a:gd name="T76" fmla="*/ 462 w 464"/>
                      <a:gd name="T77" fmla="*/ 66 h 364"/>
                      <a:gd name="T78" fmla="*/ 445 w 464"/>
                      <a:gd name="T79" fmla="*/ 46 h 364"/>
                      <a:gd name="T80" fmla="*/ 412 w 464"/>
                      <a:gd name="T81" fmla="*/ 27 h 364"/>
                      <a:gd name="T82" fmla="*/ 366 w 464"/>
                      <a:gd name="T83" fmla="*/ 13 h 364"/>
                      <a:gd name="T84" fmla="*/ 310 w 464"/>
                      <a:gd name="T85" fmla="*/ 4 h 364"/>
                      <a:gd name="T86" fmla="*/ 248 w 464"/>
                      <a:gd name="T87" fmla="*/ 0 h 364"/>
                      <a:gd name="T88" fmla="*/ 184 w 464"/>
                      <a:gd name="T89" fmla="*/ 1 h 364"/>
                      <a:gd name="T90" fmla="*/ 126 w 464"/>
                      <a:gd name="T91" fmla="*/ 8 h 364"/>
                      <a:gd name="T92" fmla="*/ 73 w 464"/>
                      <a:gd name="T93" fmla="*/ 20 h 364"/>
                      <a:gd name="T94" fmla="*/ 34 w 464"/>
                      <a:gd name="T95" fmla="*/ 37 h 364"/>
                      <a:gd name="T96" fmla="*/ 9 w 464"/>
                      <a:gd name="T97" fmla="*/ 55 h 364"/>
                      <a:gd name="T98" fmla="*/ 0 w 464"/>
                      <a:gd name="T99" fmla="*/ 77 h 36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64"/>
                      <a:gd name="T151" fmla="*/ 0 h 364"/>
                      <a:gd name="T152" fmla="*/ 464 w 464"/>
                      <a:gd name="T153" fmla="*/ 364 h 364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64" h="364">
                        <a:moveTo>
                          <a:pt x="464" y="77"/>
                        </a:moveTo>
                        <a:lnTo>
                          <a:pt x="464" y="77"/>
                        </a:lnTo>
                        <a:lnTo>
                          <a:pt x="462" y="87"/>
                        </a:lnTo>
                        <a:lnTo>
                          <a:pt x="455" y="98"/>
                        </a:lnTo>
                        <a:lnTo>
                          <a:pt x="445" y="107"/>
                        </a:lnTo>
                        <a:lnTo>
                          <a:pt x="430" y="117"/>
                        </a:lnTo>
                        <a:lnTo>
                          <a:pt x="412" y="125"/>
                        </a:lnTo>
                        <a:lnTo>
                          <a:pt x="391" y="133"/>
                        </a:lnTo>
                        <a:lnTo>
                          <a:pt x="366" y="140"/>
                        </a:lnTo>
                        <a:lnTo>
                          <a:pt x="338" y="145"/>
                        </a:lnTo>
                        <a:lnTo>
                          <a:pt x="310" y="149"/>
                        </a:lnTo>
                        <a:lnTo>
                          <a:pt x="280" y="152"/>
                        </a:lnTo>
                        <a:lnTo>
                          <a:pt x="248" y="153"/>
                        </a:lnTo>
                        <a:lnTo>
                          <a:pt x="216" y="153"/>
                        </a:lnTo>
                        <a:lnTo>
                          <a:pt x="186" y="152"/>
                        </a:lnTo>
                        <a:lnTo>
                          <a:pt x="155" y="149"/>
                        </a:lnTo>
                        <a:lnTo>
                          <a:pt x="126" y="145"/>
                        </a:lnTo>
                        <a:lnTo>
                          <a:pt x="98" y="140"/>
                        </a:lnTo>
                        <a:lnTo>
                          <a:pt x="73" y="134"/>
                        </a:lnTo>
                        <a:lnTo>
                          <a:pt x="98" y="140"/>
                        </a:lnTo>
                        <a:lnTo>
                          <a:pt x="126" y="145"/>
                        </a:lnTo>
                        <a:lnTo>
                          <a:pt x="155" y="149"/>
                        </a:lnTo>
                        <a:lnTo>
                          <a:pt x="186" y="152"/>
                        </a:lnTo>
                        <a:lnTo>
                          <a:pt x="216" y="153"/>
                        </a:lnTo>
                        <a:lnTo>
                          <a:pt x="248" y="153"/>
                        </a:lnTo>
                        <a:lnTo>
                          <a:pt x="280" y="152"/>
                        </a:lnTo>
                        <a:lnTo>
                          <a:pt x="310" y="149"/>
                        </a:lnTo>
                        <a:lnTo>
                          <a:pt x="338" y="145"/>
                        </a:lnTo>
                        <a:lnTo>
                          <a:pt x="366" y="140"/>
                        </a:lnTo>
                        <a:lnTo>
                          <a:pt x="391" y="133"/>
                        </a:lnTo>
                        <a:lnTo>
                          <a:pt x="412" y="125"/>
                        </a:lnTo>
                        <a:lnTo>
                          <a:pt x="430" y="117"/>
                        </a:lnTo>
                        <a:lnTo>
                          <a:pt x="445" y="107"/>
                        </a:lnTo>
                        <a:lnTo>
                          <a:pt x="455" y="98"/>
                        </a:lnTo>
                        <a:lnTo>
                          <a:pt x="462" y="87"/>
                        </a:lnTo>
                        <a:lnTo>
                          <a:pt x="464" y="77"/>
                        </a:lnTo>
                        <a:close/>
                        <a:moveTo>
                          <a:pt x="0" y="77"/>
                        </a:moveTo>
                        <a:lnTo>
                          <a:pt x="2" y="87"/>
                        </a:lnTo>
                        <a:lnTo>
                          <a:pt x="9" y="98"/>
                        </a:lnTo>
                        <a:lnTo>
                          <a:pt x="19" y="108"/>
                        </a:lnTo>
                        <a:lnTo>
                          <a:pt x="34" y="117"/>
                        </a:lnTo>
                        <a:lnTo>
                          <a:pt x="52" y="125"/>
                        </a:lnTo>
                        <a:lnTo>
                          <a:pt x="73" y="134"/>
                        </a:lnTo>
                        <a:lnTo>
                          <a:pt x="52" y="125"/>
                        </a:lnTo>
                        <a:lnTo>
                          <a:pt x="34" y="117"/>
                        </a:lnTo>
                        <a:lnTo>
                          <a:pt x="19" y="108"/>
                        </a:lnTo>
                        <a:lnTo>
                          <a:pt x="9" y="98"/>
                        </a:lnTo>
                        <a:lnTo>
                          <a:pt x="2" y="87"/>
                        </a:lnTo>
                        <a:lnTo>
                          <a:pt x="0" y="77"/>
                        </a:lnTo>
                        <a:close/>
                        <a:moveTo>
                          <a:pt x="0" y="77"/>
                        </a:moveTo>
                        <a:lnTo>
                          <a:pt x="0" y="287"/>
                        </a:lnTo>
                        <a:lnTo>
                          <a:pt x="2" y="298"/>
                        </a:lnTo>
                        <a:lnTo>
                          <a:pt x="9" y="309"/>
                        </a:lnTo>
                        <a:lnTo>
                          <a:pt x="19" y="318"/>
                        </a:lnTo>
                        <a:lnTo>
                          <a:pt x="34" y="327"/>
                        </a:lnTo>
                        <a:lnTo>
                          <a:pt x="52" y="336"/>
                        </a:lnTo>
                        <a:lnTo>
                          <a:pt x="73" y="344"/>
                        </a:lnTo>
                        <a:lnTo>
                          <a:pt x="98" y="351"/>
                        </a:lnTo>
                        <a:lnTo>
                          <a:pt x="126" y="356"/>
                        </a:lnTo>
                        <a:lnTo>
                          <a:pt x="154" y="360"/>
                        </a:lnTo>
                        <a:lnTo>
                          <a:pt x="184" y="363"/>
                        </a:lnTo>
                        <a:lnTo>
                          <a:pt x="216" y="364"/>
                        </a:lnTo>
                        <a:lnTo>
                          <a:pt x="248" y="364"/>
                        </a:lnTo>
                        <a:lnTo>
                          <a:pt x="280" y="363"/>
                        </a:lnTo>
                        <a:lnTo>
                          <a:pt x="310" y="360"/>
                        </a:lnTo>
                        <a:lnTo>
                          <a:pt x="338" y="356"/>
                        </a:lnTo>
                        <a:lnTo>
                          <a:pt x="366" y="351"/>
                        </a:lnTo>
                        <a:lnTo>
                          <a:pt x="391" y="344"/>
                        </a:lnTo>
                        <a:lnTo>
                          <a:pt x="412" y="336"/>
                        </a:lnTo>
                        <a:lnTo>
                          <a:pt x="430" y="327"/>
                        </a:lnTo>
                        <a:lnTo>
                          <a:pt x="445" y="318"/>
                        </a:lnTo>
                        <a:lnTo>
                          <a:pt x="455" y="309"/>
                        </a:lnTo>
                        <a:lnTo>
                          <a:pt x="462" y="298"/>
                        </a:lnTo>
                        <a:lnTo>
                          <a:pt x="464" y="287"/>
                        </a:lnTo>
                        <a:lnTo>
                          <a:pt x="464" y="77"/>
                        </a:lnTo>
                        <a:lnTo>
                          <a:pt x="462" y="66"/>
                        </a:lnTo>
                        <a:lnTo>
                          <a:pt x="455" y="55"/>
                        </a:lnTo>
                        <a:lnTo>
                          <a:pt x="445" y="46"/>
                        </a:lnTo>
                        <a:lnTo>
                          <a:pt x="430" y="37"/>
                        </a:lnTo>
                        <a:lnTo>
                          <a:pt x="412" y="27"/>
                        </a:lnTo>
                        <a:lnTo>
                          <a:pt x="391" y="20"/>
                        </a:lnTo>
                        <a:lnTo>
                          <a:pt x="366" y="13"/>
                        </a:lnTo>
                        <a:lnTo>
                          <a:pt x="338" y="8"/>
                        </a:lnTo>
                        <a:lnTo>
                          <a:pt x="310" y="4"/>
                        </a:lnTo>
                        <a:lnTo>
                          <a:pt x="280" y="1"/>
                        </a:lnTo>
                        <a:lnTo>
                          <a:pt x="248" y="0"/>
                        </a:lnTo>
                        <a:lnTo>
                          <a:pt x="216" y="0"/>
                        </a:lnTo>
                        <a:lnTo>
                          <a:pt x="184" y="1"/>
                        </a:lnTo>
                        <a:lnTo>
                          <a:pt x="154" y="4"/>
                        </a:lnTo>
                        <a:lnTo>
                          <a:pt x="126" y="8"/>
                        </a:lnTo>
                        <a:lnTo>
                          <a:pt x="98" y="13"/>
                        </a:lnTo>
                        <a:lnTo>
                          <a:pt x="73" y="20"/>
                        </a:lnTo>
                        <a:lnTo>
                          <a:pt x="52" y="27"/>
                        </a:lnTo>
                        <a:lnTo>
                          <a:pt x="34" y="37"/>
                        </a:lnTo>
                        <a:lnTo>
                          <a:pt x="19" y="46"/>
                        </a:lnTo>
                        <a:lnTo>
                          <a:pt x="9" y="55"/>
                        </a:lnTo>
                        <a:lnTo>
                          <a:pt x="2" y="66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solidFill>
                    <a:srgbClr val="8E85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4620" name="Freeform 542"/>
                  <p:cNvSpPr>
                    <a:spLocks/>
                  </p:cNvSpPr>
                  <p:nvPr/>
                </p:nvSpPr>
                <p:spPr bwMode="auto">
                  <a:xfrm>
                    <a:off x="941" y="956"/>
                    <a:ext cx="463" cy="154"/>
                  </a:xfrm>
                  <a:custGeom>
                    <a:avLst/>
                    <a:gdLst>
                      <a:gd name="T0" fmla="*/ 463 w 463"/>
                      <a:gd name="T1" fmla="*/ 77 h 154"/>
                      <a:gd name="T2" fmla="*/ 461 w 463"/>
                      <a:gd name="T3" fmla="*/ 87 h 154"/>
                      <a:gd name="T4" fmla="*/ 454 w 463"/>
                      <a:gd name="T5" fmla="*/ 98 h 154"/>
                      <a:gd name="T6" fmla="*/ 443 w 463"/>
                      <a:gd name="T7" fmla="*/ 108 h 154"/>
                      <a:gd name="T8" fmla="*/ 428 w 463"/>
                      <a:gd name="T9" fmla="*/ 117 h 154"/>
                      <a:gd name="T10" fmla="*/ 409 w 463"/>
                      <a:gd name="T11" fmla="*/ 126 h 154"/>
                      <a:gd name="T12" fmla="*/ 386 w 463"/>
                      <a:gd name="T13" fmla="*/ 134 h 154"/>
                      <a:gd name="T14" fmla="*/ 361 w 463"/>
                      <a:gd name="T15" fmla="*/ 141 h 154"/>
                      <a:gd name="T16" fmla="*/ 333 w 463"/>
                      <a:gd name="T17" fmla="*/ 146 h 154"/>
                      <a:gd name="T18" fmla="*/ 302 w 463"/>
                      <a:gd name="T19" fmla="*/ 150 h 154"/>
                      <a:gd name="T20" fmla="*/ 272 w 463"/>
                      <a:gd name="T21" fmla="*/ 152 h 154"/>
                      <a:gd name="T22" fmla="*/ 239 w 463"/>
                      <a:gd name="T23" fmla="*/ 154 h 154"/>
                      <a:gd name="T24" fmla="*/ 207 w 463"/>
                      <a:gd name="T25" fmla="*/ 153 h 154"/>
                      <a:gd name="T26" fmla="*/ 174 w 463"/>
                      <a:gd name="T27" fmla="*/ 151 h 154"/>
                      <a:gd name="T28" fmla="*/ 144 w 463"/>
                      <a:gd name="T29" fmla="*/ 148 h 154"/>
                      <a:gd name="T30" fmla="*/ 116 w 463"/>
                      <a:gd name="T31" fmla="*/ 144 h 154"/>
                      <a:gd name="T32" fmla="*/ 88 w 463"/>
                      <a:gd name="T33" fmla="*/ 138 h 154"/>
                      <a:gd name="T34" fmla="*/ 65 w 463"/>
                      <a:gd name="T35" fmla="*/ 130 h 154"/>
                      <a:gd name="T36" fmla="*/ 43 w 463"/>
                      <a:gd name="T37" fmla="*/ 122 h 154"/>
                      <a:gd name="T38" fmla="*/ 26 w 463"/>
                      <a:gd name="T39" fmla="*/ 113 h 154"/>
                      <a:gd name="T40" fmla="*/ 14 w 463"/>
                      <a:gd name="T41" fmla="*/ 103 h 154"/>
                      <a:gd name="T42" fmla="*/ 5 w 463"/>
                      <a:gd name="T43" fmla="*/ 92 h 154"/>
                      <a:gd name="T44" fmla="*/ 0 w 463"/>
                      <a:gd name="T45" fmla="*/ 82 h 154"/>
                      <a:gd name="T46" fmla="*/ 0 w 463"/>
                      <a:gd name="T47" fmla="*/ 71 h 154"/>
                      <a:gd name="T48" fmla="*/ 5 w 463"/>
                      <a:gd name="T49" fmla="*/ 60 h 154"/>
                      <a:gd name="T50" fmla="*/ 14 w 463"/>
                      <a:gd name="T51" fmla="*/ 50 h 154"/>
                      <a:gd name="T52" fmla="*/ 26 w 463"/>
                      <a:gd name="T53" fmla="*/ 40 h 154"/>
                      <a:gd name="T54" fmla="*/ 43 w 463"/>
                      <a:gd name="T55" fmla="*/ 31 h 154"/>
                      <a:gd name="T56" fmla="*/ 65 w 463"/>
                      <a:gd name="T57" fmla="*/ 22 h 154"/>
                      <a:gd name="T58" fmla="*/ 88 w 463"/>
                      <a:gd name="T59" fmla="*/ 15 h 154"/>
                      <a:gd name="T60" fmla="*/ 116 w 463"/>
                      <a:gd name="T61" fmla="*/ 10 h 154"/>
                      <a:gd name="T62" fmla="*/ 144 w 463"/>
                      <a:gd name="T63" fmla="*/ 5 h 154"/>
                      <a:gd name="T64" fmla="*/ 174 w 463"/>
                      <a:gd name="T65" fmla="*/ 2 h 154"/>
                      <a:gd name="T66" fmla="*/ 207 w 463"/>
                      <a:gd name="T67" fmla="*/ 0 h 154"/>
                      <a:gd name="T68" fmla="*/ 239 w 463"/>
                      <a:gd name="T69" fmla="*/ 0 h 154"/>
                      <a:gd name="T70" fmla="*/ 272 w 463"/>
                      <a:gd name="T71" fmla="*/ 1 h 154"/>
                      <a:gd name="T72" fmla="*/ 302 w 463"/>
                      <a:gd name="T73" fmla="*/ 3 h 154"/>
                      <a:gd name="T74" fmla="*/ 333 w 463"/>
                      <a:gd name="T75" fmla="*/ 7 h 154"/>
                      <a:gd name="T76" fmla="*/ 361 w 463"/>
                      <a:gd name="T77" fmla="*/ 12 h 154"/>
                      <a:gd name="T78" fmla="*/ 386 w 463"/>
                      <a:gd name="T79" fmla="*/ 19 h 154"/>
                      <a:gd name="T80" fmla="*/ 409 w 463"/>
                      <a:gd name="T81" fmla="*/ 26 h 154"/>
                      <a:gd name="T82" fmla="*/ 428 w 463"/>
                      <a:gd name="T83" fmla="*/ 36 h 154"/>
                      <a:gd name="T84" fmla="*/ 443 w 463"/>
                      <a:gd name="T85" fmla="*/ 45 h 154"/>
                      <a:gd name="T86" fmla="*/ 454 w 463"/>
                      <a:gd name="T87" fmla="*/ 55 h 154"/>
                      <a:gd name="T88" fmla="*/ 461 w 463"/>
                      <a:gd name="T89" fmla="*/ 66 h 154"/>
                      <a:gd name="T90" fmla="*/ 463 w 463"/>
                      <a:gd name="T91" fmla="*/ 77 h 15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463"/>
                      <a:gd name="T139" fmla="*/ 0 h 154"/>
                      <a:gd name="T140" fmla="*/ 463 w 463"/>
                      <a:gd name="T141" fmla="*/ 154 h 15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463" h="154">
                        <a:moveTo>
                          <a:pt x="463" y="77"/>
                        </a:moveTo>
                        <a:lnTo>
                          <a:pt x="461" y="87"/>
                        </a:lnTo>
                        <a:lnTo>
                          <a:pt x="454" y="98"/>
                        </a:lnTo>
                        <a:lnTo>
                          <a:pt x="443" y="108"/>
                        </a:lnTo>
                        <a:lnTo>
                          <a:pt x="428" y="117"/>
                        </a:lnTo>
                        <a:lnTo>
                          <a:pt x="409" y="126"/>
                        </a:lnTo>
                        <a:lnTo>
                          <a:pt x="386" y="134"/>
                        </a:lnTo>
                        <a:lnTo>
                          <a:pt x="361" y="141"/>
                        </a:lnTo>
                        <a:lnTo>
                          <a:pt x="333" y="146"/>
                        </a:lnTo>
                        <a:lnTo>
                          <a:pt x="302" y="150"/>
                        </a:lnTo>
                        <a:lnTo>
                          <a:pt x="272" y="152"/>
                        </a:lnTo>
                        <a:lnTo>
                          <a:pt x="239" y="154"/>
                        </a:lnTo>
                        <a:lnTo>
                          <a:pt x="207" y="153"/>
                        </a:lnTo>
                        <a:lnTo>
                          <a:pt x="174" y="151"/>
                        </a:lnTo>
                        <a:lnTo>
                          <a:pt x="144" y="148"/>
                        </a:lnTo>
                        <a:lnTo>
                          <a:pt x="116" y="144"/>
                        </a:lnTo>
                        <a:lnTo>
                          <a:pt x="88" y="138"/>
                        </a:lnTo>
                        <a:lnTo>
                          <a:pt x="65" y="130"/>
                        </a:lnTo>
                        <a:lnTo>
                          <a:pt x="43" y="122"/>
                        </a:lnTo>
                        <a:lnTo>
                          <a:pt x="26" y="113"/>
                        </a:lnTo>
                        <a:lnTo>
                          <a:pt x="14" y="103"/>
                        </a:lnTo>
                        <a:lnTo>
                          <a:pt x="5" y="92"/>
                        </a:lnTo>
                        <a:lnTo>
                          <a:pt x="0" y="82"/>
                        </a:lnTo>
                        <a:lnTo>
                          <a:pt x="0" y="71"/>
                        </a:lnTo>
                        <a:lnTo>
                          <a:pt x="5" y="60"/>
                        </a:lnTo>
                        <a:lnTo>
                          <a:pt x="14" y="50"/>
                        </a:lnTo>
                        <a:lnTo>
                          <a:pt x="26" y="40"/>
                        </a:lnTo>
                        <a:lnTo>
                          <a:pt x="43" y="31"/>
                        </a:lnTo>
                        <a:lnTo>
                          <a:pt x="65" y="22"/>
                        </a:lnTo>
                        <a:lnTo>
                          <a:pt x="88" y="15"/>
                        </a:lnTo>
                        <a:lnTo>
                          <a:pt x="116" y="10"/>
                        </a:lnTo>
                        <a:lnTo>
                          <a:pt x="144" y="5"/>
                        </a:lnTo>
                        <a:lnTo>
                          <a:pt x="174" y="2"/>
                        </a:lnTo>
                        <a:lnTo>
                          <a:pt x="207" y="0"/>
                        </a:lnTo>
                        <a:lnTo>
                          <a:pt x="239" y="0"/>
                        </a:lnTo>
                        <a:lnTo>
                          <a:pt x="272" y="1"/>
                        </a:lnTo>
                        <a:lnTo>
                          <a:pt x="302" y="3"/>
                        </a:lnTo>
                        <a:lnTo>
                          <a:pt x="333" y="7"/>
                        </a:lnTo>
                        <a:lnTo>
                          <a:pt x="361" y="12"/>
                        </a:lnTo>
                        <a:lnTo>
                          <a:pt x="386" y="19"/>
                        </a:lnTo>
                        <a:lnTo>
                          <a:pt x="409" y="26"/>
                        </a:lnTo>
                        <a:lnTo>
                          <a:pt x="428" y="36"/>
                        </a:lnTo>
                        <a:lnTo>
                          <a:pt x="443" y="45"/>
                        </a:lnTo>
                        <a:lnTo>
                          <a:pt x="454" y="55"/>
                        </a:lnTo>
                        <a:lnTo>
                          <a:pt x="461" y="66"/>
                        </a:lnTo>
                        <a:lnTo>
                          <a:pt x="463" y="77"/>
                        </a:lnTo>
                        <a:close/>
                      </a:path>
                    </a:pathLst>
                  </a:custGeom>
                  <a:solidFill>
                    <a:srgbClr val="BBB4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4621" name="Freeform 543"/>
                  <p:cNvSpPr>
                    <a:spLocks noEditPoints="1"/>
                  </p:cNvSpPr>
                  <p:nvPr/>
                </p:nvSpPr>
                <p:spPr bwMode="auto">
                  <a:xfrm>
                    <a:off x="1047" y="970"/>
                    <a:ext cx="244" cy="121"/>
                  </a:xfrm>
                  <a:custGeom>
                    <a:avLst/>
                    <a:gdLst>
                      <a:gd name="T0" fmla="*/ 45 w 244"/>
                      <a:gd name="T1" fmla="*/ 68 h 121"/>
                      <a:gd name="T2" fmla="*/ 187 w 244"/>
                      <a:gd name="T3" fmla="*/ 68 h 121"/>
                      <a:gd name="T4" fmla="*/ 97 w 244"/>
                      <a:gd name="T5" fmla="*/ 103 h 121"/>
                      <a:gd name="T6" fmla="*/ 45 w 244"/>
                      <a:gd name="T7" fmla="*/ 68 h 121"/>
                      <a:gd name="T8" fmla="*/ 200 w 244"/>
                      <a:gd name="T9" fmla="*/ 53 h 121"/>
                      <a:gd name="T10" fmla="*/ 57 w 244"/>
                      <a:gd name="T11" fmla="*/ 53 h 121"/>
                      <a:gd name="T12" fmla="*/ 148 w 244"/>
                      <a:gd name="T13" fmla="*/ 18 h 121"/>
                      <a:gd name="T14" fmla="*/ 200 w 244"/>
                      <a:gd name="T15" fmla="*/ 53 h 121"/>
                      <a:gd name="T16" fmla="*/ 93 w 244"/>
                      <a:gd name="T17" fmla="*/ 121 h 121"/>
                      <a:gd name="T18" fmla="*/ 244 w 244"/>
                      <a:gd name="T19" fmla="*/ 62 h 121"/>
                      <a:gd name="T20" fmla="*/ 151 w 244"/>
                      <a:gd name="T21" fmla="*/ 0 h 121"/>
                      <a:gd name="T22" fmla="*/ 0 w 244"/>
                      <a:gd name="T23" fmla="*/ 59 h 121"/>
                      <a:gd name="T24" fmla="*/ 93 w 244"/>
                      <a:gd name="T25" fmla="*/ 121 h 1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44"/>
                      <a:gd name="T40" fmla="*/ 0 h 121"/>
                      <a:gd name="T41" fmla="*/ 244 w 244"/>
                      <a:gd name="T42" fmla="*/ 121 h 1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44" h="121">
                        <a:moveTo>
                          <a:pt x="45" y="68"/>
                        </a:moveTo>
                        <a:lnTo>
                          <a:pt x="187" y="68"/>
                        </a:lnTo>
                        <a:lnTo>
                          <a:pt x="97" y="103"/>
                        </a:lnTo>
                        <a:lnTo>
                          <a:pt x="45" y="68"/>
                        </a:lnTo>
                        <a:close/>
                        <a:moveTo>
                          <a:pt x="200" y="53"/>
                        </a:moveTo>
                        <a:lnTo>
                          <a:pt x="57" y="53"/>
                        </a:lnTo>
                        <a:lnTo>
                          <a:pt x="148" y="18"/>
                        </a:lnTo>
                        <a:lnTo>
                          <a:pt x="200" y="53"/>
                        </a:lnTo>
                        <a:close/>
                        <a:moveTo>
                          <a:pt x="93" y="121"/>
                        </a:moveTo>
                        <a:lnTo>
                          <a:pt x="244" y="62"/>
                        </a:lnTo>
                        <a:lnTo>
                          <a:pt x="151" y="0"/>
                        </a:lnTo>
                        <a:lnTo>
                          <a:pt x="0" y="59"/>
                        </a:lnTo>
                        <a:lnTo>
                          <a:pt x="93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4622" name="Freeform 544"/>
                  <p:cNvSpPr>
                    <a:spLocks noEditPoints="1"/>
                  </p:cNvSpPr>
                  <p:nvPr/>
                </p:nvSpPr>
                <p:spPr bwMode="auto">
                  <a:xfrm>
                    <a:off x="1053" y="974"/>
                    <a:ext cx="244" cy="121"/>
                  </a:xfrm>
                  <a:custGeom>
                    <a:avLst/>
                    <a:gdLst>
                      <a:gd name="T0" fmla="*/ 44 w 244"/>
                      <a:gd name="T1" fmla="*/ 68 h 121"/>
                      <a:gd name="T2" fmla="*/ 187 w 244"/>
                      <a:gd name="T3" fmla="*/ 68 h 121"/>
                      <a:gd name="T4" fmla="*/ 96 w 244"/>
                      <a:gd name="T5" fmla="*/ 103 h 121"/>
                      <a:gd name="T6" fmla="*/ 44 w 244"/>
                      <a:gd name="T7" fmla="*/ 68 h 121"/>
                      <a:gd name="T8" fmla="*/ 199 w 244"/>
                      <a:gd name="T9" fmla="*/ 54 h 121"/>
                      <a:gd name="T10" fmla="*/ 57 w 244"/>
                      <a:gd name="T11" fmla="*/ 54 h 121"/>
                      <a:gd name="T12" fmla="*/ 147 w 244"/>
                      <a:gd name="T13" fmla="*/ 19 h 121"/>
                      <a:gd name="T14" fmla="*/ 199 w 244"/>
                      <a:gd name="T15" fmla="*/ 54 h 121"/>
                      <a:gd name="T16" fmla="*/ 93 w 244"/>
                      <a:gd name="T17" fmla="*/ 121 h 121"/>
                      <a:gd name="T18" fmla="*/ 244 w 244"/>
                      <a:gd name="T19" fmla="*/ 63 h 121"/>
                      <a:gd name="T20" fmla="*/ 151 w 244"/>
                      <a:gd name="T21" fmla="*/ 0 h 121"/>
                      <a:gd name="T22" fmla="*/ 0 w 244"/>
                      <a:gd name="T23" fmla="*/ 59 h 121"/>
                      <a:gd name="T24" fmla="*/ 93 w 244"/>
                      <a:gd name="T25" fmla="*/ 121 h 1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44"/>
                      <a:gd name="T40" fmla="*/ 0 h 121"/>
                      <a:gd name="T41" fmla="*/ 244 w 244"/>
                      <a:gd name="T42" fmla="*/ 121 h 1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44" h="121">
                        <a:moveTo>
                          <a:pt x="44" y="68"/>
                        </a:moveTo>
                        <a:lnTo>
                          <a:pt x="187" y="68"/>
                        </a:lnTo>
                        <a:lnTo>
                          <a:pt x="96" y="103"/>
                        </a:lnTo>
                        <a:lnTo>
                          <a:pt x="44" y="68"/>
                        </a:lnTo>
                        <a:close/>
                        <a:moveTo>
                          <a:pt x="199" y="54"/>
                        </a:moveTo>
                        <a:lnTo>
                          <a:pt x="57" y="54"/>
                        </a:lnTo>
                        <a:lnTo>
                          <a:pt x="147" y="19"/>
                        </a:lnTo>
                        <a:lnTo>
                          <a:pt x="199" y="54"/>
                        </a:lnTo>
                        <a:close/>
                        <a:moveTo>
                          <a:pt x="93" y="121"/>
                        </a:moveTo>
                        <a:lnTo>
                          <a:pt x="244" y="63"/>
                        </a:lnTo>
                        <a:lnTo>
                          <a:pt x="151" y="0"/>
                        </a:lnTo>
                        <a:lnTo>
                          <a:pt x="0" y="59"/>
                        </a:lnTo>
                        <a:lnTo>
                          <a:pt x="93" y="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4623" name="Freeform 545"/>
                  <p:cNvSpPr>
                    <a:spLocks noEditPoints="1"/>
                  </p:cNvSpPr>
                  <p:nvPr/>
                </p:nvSpPr>
                <p:spPr bwMode="auto">
                  <a:xfrm>
                    <a:off x="1097" y="1170"/>
                    <a:ext cx="161" cy="97"/>
                  </a:xfrm>
                  <a:custGeom>
                    <a:avLst/>
                    <a:gdLst>
                      <a:gd name="T0" fmla="*/ 61 w 161"/>
                      <a:gd name="T1" fmla="*/ 55 h 97"/>
                      <a:gd name="T2" fmla="*/ 78 w 161"/>
                      <a:gd name="T3" fmla="*/ 55 h 97"/>
                      <a:gd name="T4" fmla="*/ 113 w 161"/>
                      <a:gd name="T5" fmla="*/ 97 h 97"/>
                      <a:gd name="T6" fmla="*/ 161 w 161"/>
                      <a:gd name="T7" fmla="*/ 97 h 97"/>
                      <a:gd name="T8" fmla="*/ 161 w 161"/>
                      <a:gd name="T9" fmla="*/ 80 h 97"/>
                      <a:gd name="T10" fmla="*/ 141 w 161"/>
                      <a:gd name="T11" fmla="*/ 80 h 97"/>
                      <a:gd name="T12" fmla="*/ 116 w 161"/>
                      <a:gd name="T13" fmla="*/ 51 h 97"/>
                      <a:gd name="T14" fmla="*/ 120 w 161"/>
                      <a:gd name="T15" fmla="*/ 49 h 97"/>
                      <a:gd name="T16" fmla="*/ 128 w 161"/>
                      <a:gd name="T17" fmla="*/ 46 h 97"/>
                      <a:gd name="T18" fmla="*/ 135 w 161"/>
                      <a:gd name="T19" fmla="*/ 42 h 97"/>
                      <a:gd name="T20" fmla="*/ 138 w 161"/>
                      <a:gd name="T21" fmla="*/ 38 h 97"/>
                      <a:gd name="T22" fmla="*/ 142 w 161"/>
                      <a:gd name="T23" fmla="*/ 33 h 97"/>
                      <a:gd name="T24" fmla="*/ 143 w 161"/>
                      <a:gd name="T25" fmla="*/ 27 h 97"/>
                      <a:gd name="T26" fmla="*/ 142 w 161"/>
                      <a:gd name="T27" fmla="*/ 24 h 97"/>
                      <a:gd name="T28" fmla="*/ 141 w 161"/>
                      <a:gd name="T29" fmla="*/ 18 h 97"/>
                      <a:gd name="T30" fmla="*/ 136 w 161"/>
                      <a:gd name="T31" fmla="*/ 13 h 97"/>
                      <a:gd name="T32" fmla="*/ 130 w 161"/>
                      <a:gd name="T33" fmla="*/ 8 h 97"/>
                      <a:gd name="T34" fmla="*/ 128 w 161"/>
                      <a:gd name="T35" fmla="*/ 6 h 97"/>
                      <a:gd name="T36" fmla="*/ 121 w 161"/>
                      <a:gd name="T37" fmla="*/ 3 h 97"/>
                      <a:gd name="T38" fmla="*/ 113 w 161"/>
                      <a:gd name="T39" fmla="*/ 1 h 97"/>
                      <a:gd name="T40" fmla="*/ 104 w 161"/>
                      <a:gd name="T41" fmla="*/ 0 h 97"/>
                      <a:gd name="T42" fmla="*/ 93 w 161"/>
                      <a:gd name="T43" fmla="*/ 0 h 97"/>
                      <a:gd name="T44" fmla="*/ 0 w 161"/>
                      <a:gd name="T45" fmla="*/ 0 h 97"/>
                      <a:gd name="T46" fmla="*/ 0 w 161"/>
                      <a:gd name="T47" fmla="*/ 16 h 97"/>
                      <a:gd name="T48" fmla="*/ 21 w 161"/>
                      <a:gd name="T49" fmla="*/ 16 h 97"/>
                      <a:gd name="T50" fmla="*/ 21 w 161"/>
                      <a:gd name="T51" fmla="*/ 80 h 97"/>
                      <a:gd name="T52" fmla="*/ 0 w 161"/>
                      <a:gd name="T53" fmla="*/ 80 h 97"/>
                      <a:gd name="T54" fmla="*/ 0 w 161"/>
                      <a:gd name="T55" fmla="*/ 97 h 97"/>
                      <a:gd name="T56" fmla="*/ 81 w 161"/>
                      <a:gd name="T57" fmla="*/ 97 h 97"/>
                      <a:gd name="T58" fmla="*/ 81 w 161"/>
                      <a:gd name="T59" fmla="*/ 80 h 97"/>
                      <a:gd name="T60" fmla="*/ 61 w 161"/>
                      <a:gd name="T61" fmla="*/ 80 h 97"/>
                      <a:gd name="T62" fmla="*/ 61 w 161"/>
                      <a:gd name="T63" fmla="*/ 55 h 97"/>
                      <a:gd name="T64" fmla="*/ 61 w 161"/>
                      <a:gd name="T65" fmla="*/ 16 h 97"/>
                      <a:gd name="T66" fmla="*/ 78 w 161"/>
                      <a:gd name="T67" fmla="*/ 16 h 97"/>
                      <a:gd name="T68" fmla="*/ 87 w 161"/>
                      <a:gd name="T69" fmla="*/ 16 h 97"/>
                      <a:gd name="T70" fmla="*/ 94 w 161"/>
                      <a:gd name="T71" fmla="*/ 18 h 97"/>
                      <a:gd name="T72" fmla="*/ 99 w 161"/>
                      <a:gd name="T73" fmla="*/ 22 h 97"/>
                      <a:gd name="T74" fmla="*/ 101 w 161"/>
                      <a:gd name="T75" fmla="*/ 28 h 97"/>
                      <a:gd name="T76" fmla="*/ 101 w 161"/>
                      <a:gd name="T77" fmla="*/ 29 h 97"/>
                      <a:gd name="T78" fmla="*/ 99 w 161"/>
                      <a:gd name="T79" fmla="*/ 33 h 97"/>
                      <a:gd name="T80" fmla="*/ 93 w 161"/>
                      <a:gd name="T81" fmla="*/ 36 h 97"/>
                      <a:gd name="T82" fmla="*/ 86 w 161"/>
                      <a:gd name="T83" fmla="*/ 38 h 97"/>
                      <a:gd name="T84" fmla="*/ 75 w 161"/>
                      <a:gd name="T85" fmla="*/ 39 h 97"/>
                      <a:gd name="T86" fmla="*/ 61 w 161"/>
                      <a:gd name="T87" fmla="*/ 39 h 97"/>
                      <a:gd name="T88" fmla="*/ 61 w 161"/>
                      <a:gd name="T89" fmla="*/ 16 h 9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61"/>
                      <a:gd name="T136" fmla="*/ 0 h 97"/>
                      <a:gd name="T137" fmla="*/ 161 w 161"/>
                      <a:gd name="T138" fmla="*/ 97 h 9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61" h="97">
                        <a:moveTo>
                          <a:pt x="61" y="55"/>
                        </a:moveTo>
                        <a:lnTo>
                          <a:pt x="78" y="55"/>
                        </a:lnTo>
                        <a:lnTo>
                          <a:pt x="113" y="97"/>
                        </a:lnTo>
                        <a:lnTo>
                          <a:pt x="161" y="97"/>
                        </a:lnTo>
                        <a:lnTo>
                          <a:pt x="161" y="80"/>
                        </a:lnTo>
                        <a:lnTo>
                          <a:pt x="141" y="80"/>
                        </a:lnTo>
                        <a:lnTo>
                          <a:pt x="116" y="51"/>
                        </a:lnTo>
                        <a:lnTo>
                          <a:pt x="120" y="49"/>
                        </a:lnTo>
                        <a:lnTo>
                          <a:pt x="128" y="46"/>
                        </a:lnTo>
                        <a:lnTo>
                          <a:pt x="135" y="42"/>
                        </a:lnTo>
                        <a:lnTo>
                          <a:pt x="138" y="38"/>
                        </a:lnTo>
                        <a:lnTo>
                          <a:pt x="142" y="33"/>
                        </a:lnTo>
                        <a:lnTo>
                          <a:pt x="143" y="27"/>
                        </a:lnTo>
                        <a:lnTo>
                          <a:pt x="142" y="24"/>
                        </a:lnTo>
                        <a:lnTo>
                          <a:pt x="141" y="18"/>
                        </a:lnTo>
                        <a:lnTo>
                          <a:pt x="136" y="13"/>
                        </a:lnTo>
                        <a:lnTo>
                          <a:pt x="130" y="8"/>
                        </a:lnTo>
                        <a:lnTo>
                          <a:pt x="128" y="6"/>
                        </a:lnTo>
                        <a:lnTo>
                          <a:pt x="121" y="3"/>
                        </a:lnTo>
                        <a:lnTo>
                          <a:pt x="113" y="1"/>
                        </a:lnTo>
                        <a:lnTo>
                          <a:pt x="104" y="0"/>
                        </a:lnTo>
                        <a:lnTo>
                          <a:pt x="93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21" y="16"/>
                        </a:lnTo>
                        <a:lnTo>
                          <a:pt x="21" y="80"/>
                        </a:lnTo>
                        <a:lnTo>
                          <a:pt x="0" y="80"/>
                        </a:lnTo>
                        <a:lnTo>
                          <a:pt x="0" y="97"/>
                        </a:lnTo>
                        <a:lnTo>
                          <a:pt x="81" y="97"/>
                        </a:lnTo>
                        <a:lnTo>
                          <a:pt x="81" y="80"/>
                        </a:lnTo>
                        <a:lnTo>
                          <a:pt x="61" y="80"/>
                        </a:lnTo>
                        <a:lnTo>
                          <a:pt x="61" y="55"/>
                        </a:lnTo>
                        <a:close/>
                        <a:moveTo>
                          <a:pt x="61" y="16"/>
                        </a:moveTo>
                        <a:lnTo>
                          <a:pt x="78" y="16"/>
                        </a:lnTo>
                        <a:lnTo>
                          <a:pt x="87" y="16"/>
                        </a:lnTo>
                        <a:lnTo>
                          <a:pt x="94" y="18"/>
                        </a:lnTo>
                        <a:lnTo>
                          <a:pt x="99" y="22"/>
                        </a:lnTo>
                        <a:lnTo>
                          <a:pt x="101" y="28"/>
                        </a:lnTo>
                        <a:lnTo>
                          <a:pt x="101" y="29"/>
                        </a:lnTo>
                        <a:lnTo>
                          <a:pt x="99" y="33"/>
                        </a:lnTo>
                        <a:lnTo>
                          <a:pt x="93" y="36"/>
                        </a:lnTo>
                        <a:lnTo>
                          <a:pt x="86" y="38"/>
                        </a:lnTo>
                        <a:lnTo>
                          <a:pt x="75" y="39"/>
                        </a:lnTo>
                        <a:lnTo>
                          <a:pt x="61" y="39"/>
                        </a:lnTo>
                        <a:lnTo>
                          <a:pt x="61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4624" name="Freeform 546"/>
                  <p:cNvSpPr>
                    <a:spLocks noEditPoints="1"/>
                  </p:cNvSpPr>
                  <p:nvPr/>
                </p:nvSpPr>
                <p:spPr bwMode="auto">
                  <a:xfrm>
                    <a:off x="1086" y="1160"/>
                    <a:ext cx="161" cy="97"/>
                  </a:xfrm>
                  <a:custGeom>
                    <a:avLst/>
                    <a:gdLst>
                      <a:gd name="T0" fmla="*/ 61 w 161"/>
                      <a:gd name="T1" fmla="*/ 54 h 97"/>
                      <a:gd name="T2" fmla="*/ 79 w 161"/>
                      <a:gd name="T3" fmla="*/ 54 h 97"/>
                      <a:gd name="T4" fmla="*/ 114 w 161"/>
                      <a:gd name="T5" fmla="*/ 97 h 97"/>
                      <a:gd name="T6" fmla="*/ 161 w 161"/>
                      <a:gd name="T7" fmla="*/ 97 h 97"/>
                      <a:gd name="T8" fmla="*/ 161 w 161"/>
                      <a:gd name="T9" fmla="*/ 81 h 97"/>
                      <a:gd name="T10" fmla="*/ 141 w 161"/>
                      <a:gd name="T11" fmla="*/ 81 h 97"/>
                      <a:gd name="T12" fmla="*/ 115 w 161"/>
                      <a:gd name="T13" fmla="*/ 51 h 97"/>
                      <a:gd name="T14" fmla="*/ 121 w 161"/>
                      <a:gd name="T15" fmla="*/ 50 h 97"/>
                      <a:gd name="T16" fmla="*/ 129 w 161"/>
                      <a:gd name="T17" fmla="*/ 46 h 97"/>
                      <a:gd name="T18" fmla="*/ 135 w 161"/>
                      <a:gd name="T19" fmla="*/ 43 h 97"/>
                      <a:gd name="T20" fmla="*/ 139 w 161"/>
                      <a:gd name="T21" fmla="*/ 38 h 97"/>
                      <a:gd name="T22" fmla="*/ 141 w 161"/>
                      <a:gd name="T23" fmla="*/ 33 h 97"/>
                      <a:gd name="T24" fmla="*/ 143 w 161"/>
                      <a:gd name="T25" fmla="*/ 27 h 97"/>
                      <a:gd name="T26" fmla="*/ 143 w 161"/>
                      <a:gd name="T27" fmla="*/ 24 h 97"/>
                      <a:gd name="T28" fmla="*/ 140 w 161"/>
                      <a:gd name="T29" fmla="*/ 18 h 97"/>
                      <a:gd name="T30" fmla="*/ 137 w 161"/>
                      <a:gd name="T31" fmla="*/ 13 h 97"/>
                      <a:gd name="T32" fmla="*/ 131 w 161"/>
                      <a:gd name="T33" fmla="*/ 8 h 97"/>
                      <a:gd name="T34" fmla="*/ 128 w 161"/>
                      <a:gd name="T35" fmla="*/ 7 h 97"/>
                      <a:gd name="T36" fmla="*/ 122 w 161"/>
                      <a:gd name="T37" fmla="*/ 4 h 97"/>
                      <a:gd name="T38" fmla="*/ 113 w 161"/>
                      <a:gd name="T39" fmla="*/ 2 h 97"/>
                      <a:gd name="T40" fmla="*/ 104 w 161"/>
                      <a:gd name="T41" fmla="*/ 1 h 97"/>
                      <a:gd name="T42" fmla="*/ 93 w 161"/>
                      <a:gd name="T43" fmla="*/ 0 h 97"/>
                      <a:gd name="T44" fmla="*/ 0 w 161"/>
                      <a:gd name="T45" fmla="*/ 0 h 97"/>
                      <a:gd name="T46" fmla="*/ 0 w 161"/>
                      <a:gd name="T47" fmla="*/ 16 h 97"/>
                      <a:gd name="T48" fmla="*/ 21 w 161"/>
                      <a:gd name="T49" fmla="*/ 16 h 97"/>
                      <a:gd name="T50" fmla="*/ 21 w 161"/>
                      <a:gd name="T51" fmla="*/ 81 h 97"/>
                      <a:gd name="T52" fmla="*/ 0 w 161"/>
                      <a:gd name="T53" fmla="*/ 81 h 97"/>
                      <a:gd name="T54" fmla="*/ 0 w 161"/>
                      <a:gd name="T55" fmla="*/ 97 h 97"/>
                      <a:gd name="T56" fmla="*/ 80 w 161"/>
                      <a:gd name="T57" fmla="*/ 97 h 97"/>
                      <a:gd name="T58" fmla="*/ 80 w 161"/>
                      <a:gd name="T59" fmla="*/ 81 h 97"/>
                      <a:gd name="T60" fmla="*/ 61 w 161"/>
                      <a:gd name="T61" fmla="*/ 81 h 97"/>
                      <a:gd name="T62" fmla="*/ 61 w 161"/>
                      <a:gd name="T63" fmla="*/ 54 h 97"/>
                      <a:gd name="T64" fmla="*/ 61 w 161"/>
                      <a:gd name="T65" fmla="*/ 16 h 97"/>
                      <a:gd name="T66" fmla="*/ 79 w 161"/>
                      <a:gd name="T67" fmla="*/ 16 h 97"/>
                      <a:gd name="T68" fmla="*/ 87 w 161"/>
                      <a:gd name="T69" fmla="*/ 17 h 97"/>
                      <a:gd name="T70" fmla="*/ 95 w 161"/>
                      <a:gd name="T71" fmla="*/ 19 h 97"/>
                      <a:gd name="T72" fmla="*/ 98 w 161"/>
                      <a:gd name="T73" fmla="*/ 22 h 97"/>
                      <a:gd name="T74" fmla="*/ 101 w 161"/>
                      <a:gd name="T75" fmla="*/ 27 h 97"/>
                      <a:gd name="T76" fmla="*/ 101 w 161"/>
                      <a:gd name="T77" fmla="*/ 28 h 97"/>
                      <a:gd name="T78" fmla="*/ 98 w 161"/>
                      <a:gd name="T79" fmla="*/ 34 h 97"/>
                      <a:gd name="T80" fmla="*/ 94 w 161"/>
                      <a:gd name="T81" fmla="*/ 37 h 97"/>
                      <a:gd name="T82" fmla="*/ 86 w 161"/>
                      <a:gd name="T83" fmla="*/ 39 h 97"/>
                      <a:gd name="T84" fmla="*/ 76 w 161"/>
                      <a:gd name="T85" fmla="*/ 39 h 97"/>
                      <a:gd name="T86" fmla="*/ 61 w 161"/>
                      <a:gd name="T87" fmla="*/ 39 h 97"/>
                      <a:gd name="T88" fmla="*/ 61 w 161"/>
                      <a:gd name="T89" fmla="*/ 16 h 9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61"/>
                      <a:gd name="T136" fmla="*/ 0 h 97"/>
                      <a:gd name="T137" fmla="*/ 161 w 161"/>
                      <a:gd name="T138" fmla="*/ 97 h 9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61" h="97">
                        <a:moveTo>
                          <a:pt x="61" y="54"/>
                        </a:moveTo>
                        <a:lnTo>
                          <a:pt x="79" y="54"/>
                        </a:lnTo>
                        <a:lnTo>
                          <a:pt x="114" y="97"/>
                        </a:lnTo>
                        <a:lnTo>
                          <a:pt x="161" y="97"/>
                        </a:lnTo>
                        <a:lnTo>
                          <a:pt x="161" y="81"/>
                        </a:lnTo>
                        <a:lnTo>
                          <a:pt x="141" y="81"/>
                        </a:lnTo>
                        <a:lnTo>
                          <a:pt x="115" y="51"/>
                        </a:lnTo>
                        <a:lnTo>
                          <a:pt x="121" y="50"/>
                        </a:lnTo>
                        <a:lnTo>
                          <a:pt x="129" y="46"/>
                        </a:lnTo>
                        <a:lnTo>
                          <a:pt x="135" y="43"/>
                        </a:lnTo>
                        <a:lnTo>
                          <a:pt x="139" y="38"/>
                        </a:lnTo>
                        <a:lnTo>
                          <a:pt x="141" y="33"/>
                        </a:lnTo>
                        <a:lnTo>
                          <a:pt x="143" y="27"/>
                        </a:lnTo>
                        <a:lnTo>
                          <a:pt x="143" y="24"/>
                        </a:lnTo>
                        <a:lnTo>
                          <a:pt x="140" y="18"/>
                        </a:lnTo>
                        <a:lnTo>
                          <a:pt x="137" y="13"/>
                        </a:lnTo>
                        <a:lnTo>
                          <a:pt x="131" y="8"/>
                        </a:lnTo>
                        <a:lnTo>
                          <a:pt x="128" y="7"/>
                        </a:lnTo>
                        <a:lnTo>
                          <a:pt x="122" y="4"/>
                        </a:lnTo>
                        <a:lnTo>
                          <a:pt x="113" y="2"/>
                        </a:lnTo>
                        <a:lnTo>
                          <a:pt x="104" y="1"/>
                        </a:lnTo>
                        <a:lnTo>
                          <a:pt x="93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21" y="16"/>
                        </a:lnTo>
                        <a:lnTo>
                          <a:pt x="21" y="81"/>
                        </a:lnTo>
                        <a:lnTo>
                          <a:pt x="0" y="81"/>
                        </a:lnTo>
                        <a:lnTo>
                          <a:pt x="0" y="97"/>
                        </a:lnTo>
                        <a:lnTo>
                          <a:pt x="80" y="97"/>
                        </a:lnTo>
                        <a:lnTo>
                          <a:pt x="80" y="81"/>
                        </a:lnTo>
                        <a:lnTo>
                          <a:pt x="61" y="81"/>
                        </a:lnTo>
                        <a:lnTo>
                          <a:pt x="61" y="54"/>
                        </a:lnTo>
                        <a:close/>
                        <a:moveTo>
                          <a:pt x="61" y="16"/>
                        </a:moveTo>
                        <a:lnTo>
                          <a:pt x="79" y="16"/>
                        </a:lnTo>
                        <a:lnTo>
                          <a:pt x="87" y="17"/>
                        </a:lnTo>
                        <a:lnTo>
                          <a:pt x="95" y="19"/>
                        </a:lnTo>
                        <a:lnTo>
                          <a:pt x="98" y="22"/>
                        </a:lnTo>
                        <a:lnTo>
                          <a:pt x="101" y="27"/>
                        </a:lnTo>
                        <a:lnTo>
                          <a:pt x="101" y="28"/>
                        </a:lnTo>
                        <a:lnTo>
                          <a:pt x="98" y="34"/>
                        </a:lnTo>
                        <a:lnTo>
                          <a:pt x="94" y="37"/>
                        </a:lnTo>
                        <a:lnTo>
                          <a:pt x="86" y="39"/>
                        </a:lnTo>
                        <a:lnTo>
                          <a:pt x="76" y="39"/>
                        </a:lnTo>
                        <a:lnTo>
                          <a:pt x="61" y="39"/>
                        </a:lnTo>
                        <a:lnTo>
                          <a:pt x="61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14505" name="Group 547"/>
            <p:cNvGrpSpPr>
              <a:grpSpLocks/>
            </p:cNvGrpSpPr>
            <p:nvPr/>
          </p:nvGrpSpPr>
          <p:grpSpPr bwMode="auto">
            <a:xfrm>
              <a:off x="7318065" y="5119615"/>
              <a:ext cx="4257916" cy="1294247"/>
              <a:chOff x="3417" y="2256"/>
              <a:chExt cx="2086" cy="1440"/>
            </a:xfrm>
          </p:grpSpPr>
          <p:sp>
            <p:nvSpPr>
              <p:cNvPr id="14506" name="Freeform 548"/>
              <p:cNvSpPr>
                <a:spLocks/>
              </p:cNvSpPr>
              <p:nvPr/>
            </p:nvSpPr>
            <p:spPr bwMode="auto">
              <a:xfrm>
                <a:off x="3422" y="2261"/>
                <a:ext cx="2027" cy="1435"/>
              </a:xfrm>
              <a:custGeom>
                <a:avLst/>
                <a:gdLst>
                  <a:gd name="T0" fmla="*/ 0 w 6005"/>
                  <a:gd name="T1" fmla="*/ 149 h 4251"/>
                  <a:gd name="T2" fmla="*/ 222 w 6005"/>
                  <a:gd name="T3" fmla="*/ 100 h 4251"/>
                  <a:gd name="T4" fmla="*/ 231 w 6005"/>
                  <a:gd name="T5" fmla="*/ 75 h 4251"/>
                  <a:gd name="T6" fmla="*/ 104 w 6005"/>
                  <a:gd name="T7" fmla="*/ 0 h 4251"/>
                  <a:gd name="T8" fmla="*/ 104 w 6005"/>
                  <a:gd name="T9" fmla="*/ 0 h 4251"/>
                  <a:gd name="T10" fmla="*/ 0 w 6005"/>
                  <a:gd name="T11" fmla="*/ 149 h 4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05"/>
                  <a:gd name="T19" fmla="*/ 0 h 4251"/>
                  <a:gd name="T20" fmla="*/ 6005 w 6005"/>
                  <a:gd name="T21" fmla="*/ 4251 h 4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05" h="4251">
                    <a:moveTo>
                      <a:pt x="0" y="3882"/>
                    </a:moveTo>
                    <a:cubicBezTo>
                      <a:pt x="2378" y="4251"/>
                      <a:pt x="4959" y="3680"/>
                      <a:pt x="5765" y="2607"/>
                    </a:cubicBezTo>
                    <a:cubicBezTo>
                      <a:pt x="5923" y="2396"/>
                      <a:pt x="6004" y="2175"/>
                      <a:pt x="6005" y="1952"/>
                    </a:cubicBezTo>
                    <a:cubicBezTo>
                      <a:pt x="6003" y="1038"/>
                      <a:pt x="4650" y="239"/>
                      <a:pt x="2698" y="0"/>
                    </a:cubicBezTo>
                    <a:lnTo>
                      <a:pt x="0" y="3882"/>
                    </a:lnTo>
                    <a:close/>
                  </a:path>
                </a:pathLst>
              </a:cu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07" name="Freeform 549"/>
              <p:cNvSpPr>
                <a:spLocks/>
              </p:cNvSpPr>
              <p:nvPr/>
            </p:nvSpPr>
            <p:spPr bwMode="auto">
              <a:xfrm>
                <a:off x="3417" y="2256"/>
                <a:ext cx="2032" cy="1440"/>
              </a:xfrm>
              <a:custGeom>
                <a:avLst/>
                <a:gdLst>
                  <a:gd name="T0" fmla="*/ 17 w 6020"/>
                  <a:gd name="T1" fmla="*/ 87 h 4264"/>
                  <a:gd name="T2" fmla="*/ 0 w 6020"/>
                  <a:gd name="T3" fmla="*/ 150 h 4264"/>
                  <a:gd name="T4" fmla="*/ 222 w 6020"/>
                  <a:gd name="T5" fmla="*/ 102 h 4264"/>
                  <a:gd name="T6" fmla="*/ 232 w 6020"/>
                  <a:gd name="T7" fmla="*/ 76 h 4264"/>
                  <a:gd name="T8" fmla="*/ 104 w 6020"/>
                  <a:gd name="T9" fmla="*/ 0 h 4264"/>
                  <a:gd name="T10" fmla="*/ 104 w 6020"/>
                  <a:gd name="T11" fmla="*/ 0 h 4264"/>
                  <a:gd name="T12" fmla="*/ 17 w 6020"/>
                  <a:gd name="T13" fmla="*/ 87 h 4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20"/>
                  <a:gd name="T22" fmla="*/ 0 h 4264"/>
                  <a:gd name="T23" fmla="*/ 6020 w 6020"/>
                  <a:gd name="T24" fmla="*/ 4264 h 4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20" h="4264">
                    <a:moveTo>
                      <a:pt x="439" y="2261"/>
                    </a:moveTo>
                    <a:lnTo>
                      <a:pt x="0" y="3888"/>
                    </a:lnTo>
                    <a:cubicBezTo>
                      <a:pt x="2350" y="4264"/>
                      <a:pt x="4929" y="3708"/>
                      <a:pt x="5761" y="2647"/>
                    </a:cubicBezTo>
                    <a:cubicBezTo>
                      <a:pt x="5932" y="2428"/>
                      <a:pt x="6020" y="2198"/>
                      <a:pt x="6020" y="1966"/>
                    </a:cubicBezTo>
                    <a:cubicBezTo>
                      <a:pt x="6020" y="1049"/>
                      <a:pt x="4667" y="245"/>
                      <a:pt x="2713" y="0"/>
                    </a:cubicBezTo>
                    <a:lnTo>
                      <a:pt x="439" y="2261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08" name="Freeform 550"/>
              <p:cNvSpPr>
                <a:spLocks/>
              </p:cNvSpPr>
              <p:nvPr/>
            </p:nvSpPr>
            <p:spPr bwMode="auto">
              <a:xfrm>
                <a:off x="3417" y="2256"/>
                <a:ext cx="2032" cy="1440"/>
              </a:xfrm>
              <a:custGeom>
                <a:avLst/>
                <a:gdLst>
                  <a:gd name="T0" fmla="*/ 17 w 6020"/>
                  <a:gd name="T1" fmla="*/ 87 h 4264"/>
                  <a:gd name="T2" fmla="*/ 0 w 6020"/>
                  <a:gd name="T3" fmla="*/ 150 h 4264"/>
                  <a:gd name="T4" fmla="*/ 222 w 6020"/>
                  <a:gd name="T5" fmla="*/ 102 h 4264"/>
                  <a:gd name="T6" fmla="*/ 232 w 6020"/>
                  <a:gd name="T7" fmla="*/ 76 h 4264"/>
                  <a:gd name="T8" fmla="*/ 104 w 6020"/>
                  <a:gd name="T9" fmla="*/ 0 h 4264"/>
                  <a:gd name="T10" fmla="*/ 104 w 6020"/>
                  <a:gd name="T11" fmla="*/ 0 h 4264"/>
                  <a:gd name="T12" fmla="*/ 17 w 6020"/>
                  <a:gd name="T13" fmla="*/ 87 h 4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20"/>
                  <a:gd name="T22" fmla="*/ 0 h 4264"/>
                  <a:gd name="T23" fmla="*/ 6020 w 6020"/>
                  <a:gd name="T24" fmla="*/ 4264 h 4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20" h="4264">
                    <a:moveTo>
                      <a:pt x="439" y="2261"/>
                    </a:moveTo>
                    <a:lnTo>
                      <a:pt x="0" y="3888"/>
                    </a:lnTo>
                    <a:cubicBezTo>
                      <a:pt x="2350" y="4264"/>
                      <a:pt x="4929" y="3708"/>
                      <a:pt x="5761" y="2647"/>
                    </a:cubicBezTo>
                    <a:cubicBezTo>
                      <a:pt x="5932" y="2428"/>
                      <a:pt x="6020" y="2198"/>
                      <a:pt x="6020" y="1966"/>
                    </a:cubicBezTo>
                    <a:cubicBezTo>
                      <a:pt x="6020" y="1049"/>
                      <a:pt x="4667" y="245"/>
                      <a:pt x="2713" y="0"/>
                    </a:cubicBezTo>
                    <a:lnTo>
                      <a:pt x="439" y="2261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09" name="Freeform 551"/>
              <p:cNvSpPr>
                <a:spLocks/>
              </p:cNvSpPr>
              <p:nvPr/>
            </p:nvSpPr>
            <p:spPr bwMode="auto">
              <a:xfrm>
                <a:off x="3464" y="2544"/>
                <a:ext cx="1306" cy="812"/>
              </a:xfrm>
              <a:custGeom>
                <a:avLst/>
                <a:gdLst>
                  <a:gd name="T0" fmla="*/ 7 w 3871"/>
                  <a:gd name="T1" fmla="*/ 53 h 2406"/>
                  <a:gd name="T2" fmla="*/ 0 w 3871"/>
                  <a:gd name="T3" fmla="*/ 79 h 2406"/>
                  <a:gd name="T4" fmla="*/ 132 w 3871"/>
                  <a:gd name="T5" fmla="*/ 67 h 2406"/>
                  <a:gd name="T6" fmla="*/ 149 w 3871"/>
                  <a:gd name="T7" fmla="*/ 43 h 2406"/>
                  <a:gd name="T8" fmla="*/ 60 w 3871"/>
                  <a:gd name="T9" fmla="*/ 0 h 2406"/>
                  <a:gd name="T10" fmla="*/ 60 w 3871"/>
                  <a:gd name="T11" fmla="*/ 0 h 2406"/>
                  <a:gd name="T12" fmla="*/ 7 w 3871"/>
                  <a:gd name="T13" fmla="*/ 53 h 2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1"/>
                  <a:gd name="T22" fmla="*/ 0 h 2406"/>
                  <a:gd name="T23" fmla="*/ 3871 w 3871"/>
                  <a:gd name="T24" fmla="*/ 2406 h 2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1" h="2406">
                    <a:moveTo>
                      <a:pt x="183" y="1374"/>
                    </a:moveTo>
                    <a:lnTo>
                      <a:pt x="0" y="2057"/>
                    </a:lnTo>
                    <a:cubicBezTo>
                      <a:pt x="1133" y="2406"/>
                      <a:pt x="2675" y="2272"/>
                      <a:pt x="3444" y="1757"/>
                    </a:cubicBezTo>
                    <a:cubicBezTo>
                      <a:pt x="3722" y="1570"/>
                      <a:pt x="3871" y="1350"/>
                      <a:pt x="3871" y="1124"/>
                    </a:cubicBezTo>
                    <a:cubicBezTo>
                      <a:pt x="3871" y="531"/>
                      <a:pt x="2859" y="39"/>
                      <a:pt x="1557" y="0"/>
                    </a:cubicBezTo>
                    <a:lnTo>
                      <a:pt x="183" y="1374"/>
                    </a:lnTo>
                    <a:close/>
                  </a:path>
                </a:pathLst>
              </a:custGeom>
              <a:solidFill>
                <a:srgbClr val="A3E3F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0" name="Freeform 552"/>
              <p:cNvSpPr>
                <a:spLocks/>
              </p:cNvSpPr>
              <p:nvPr/>
            </p:nvSpPr>
            <p:spPr bwMode="auto">
              <a:xfrm>
                <a:off x="3464" y="2544"/>
                <a:ext cx="1306" cy="812"/>
              </a:xfrm>
              <a:custGeom>
                <a:avLst/>
                <a:gdLst>
                  <a:gd name="T0" fmla="*/ 7 w 3871"/>
                  <a:gd name="T1" fmla="*/ 53 h 2406"/>
                  <a:gd name="T2" fmla="*/ 0 w 3871"/>
                  <a:gd name="T3" fmla="*/ 79 h 2406"/>
                  <a:gd name="T4" fmla="*/ 132 w 3871"/>
                  <a:gd name="T5" fmla="*/ 67 h 2406"/>
                  <a:gd name="T6" fmla="*/ 149 w 3871"/>
                  <a:gd name="T7" fmla="*/ 43 h 2406"/>
                  <a:gd name="T8" fmla="*/ 60 w 3871"/>
                  <a:gd name="T9" fmla="*/ 0 h 2406"/>
                  <a:gd name="T10" fmla="*/ 60 w 3871"/>
                  <a:gd name="T11" fmla="*/ 0 h 2406"/>
                  <a:gd name="T12" fmla="*/ 7 w 3871"/>
                  <a:gd name="T13" fmla="*/ 53 h 2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1"/>
                  <a:gd name="T22" fmla="*/ 0 h 2406"/>
                  <a:gd name="T23" fmla="*/ 3871 w 3871"/>
                  <a:gd name="T24" fmla="*/ 2406 h 2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1" h="2406">
                    <a:moveTo>
                      <a:pt x="183" y="1374"/>
                    </a:moveTo>
                    <a:lnTo>
                      <a:pt x="0" y="2057"/>
                    </a:lnTo>
                    <a:cubicBezTo>
                      <a:pt x="1133" y="2406"/>
                      <a:pt x="2675" y="2272"/>
                      <a:pt x="3444" y="1757"/>
                    </a:cubicBezTo>
                    <a:cubicBezTo>
                      <a:pt x="3722" y="1570"/>
                      <a:pt x="3871" y="1350"/>
                      <a:pt x="3871" y="1124"/>
                    </a:cubicBezTo>
                    <a:cubicBezTo>
                      <a:pt x="3871" y="531"/>
                      <a:pt x="2859" y="39"/>
                      <a:pt x="1557" y="0"/>
                    </a:cubicBezTo>
                    <a:lnTo>
                      <a:pt x="183" y="137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1" name="Freeform 553"/>
              <p:cNvSpPr>
                <a:spLocks/>
              </p:cNvSpPr>
              <p:nvPr/>
            </p:nvSpPr>
            <p:spPr bwMode="auto">
              <a:xfrm>
                <a:off x="3602" y="2771"/>
                <a:ext cx="663" cy="301"/>
              </a:xfrm>
              <a:custGeom>
                <a:avLst/>
                <a:gdLst>
                  <a:gd name="T0" fmla="*/ 0 w 1965"/>
                  <a:gd name="T1" fmla="*/ 17 h 893"/>
                  <a:gd name="T2" fmla="*/ 38 w 1965"/>
                  <a:gd name="T3" fmla="*/ 0 h 893"/>
                  <a:gd name="T4" fmla="*/ 76 w 1965"/>
                  <a:gd name="T5" fmla="*/ 17 h 893"/>
                  <a:gd name="T6" fmla="*/ 76 w 1965"/>
                  <a:gd name="T7" fmla="*/ 17 h 893"/>
                  <a:gd name="T8" fmla="*/ 38 w 1965"/>
                  <a:gd name="T9" fmla="*/ 34 h 893"/>
                  <a:gd name="T10" fmla="*/ 0 w 1965"/>
                  <a:gd name="T11" fmla="*/ 17 h 8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5"/>
                  <a:gd name="T19" fmla="*/ 0 h 893"/>
                  <a:gd name="T20" fmla="*/ 1965 w 1965"/>
                  <a:gd name="T21" fmla="*/ 893 h 8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5" h="893">
                    <a:moveTo>
                      <a:pt x="0" y="446"/>
                    </a:moveTo>
                    <a:cubicBezTo>
                      <a:pt x="0" y="200"/>
                      <a:pt x="440" y="0"/>
                      <a:pt x="983" y="0"/>
                    </a:cubicBezTo>
                    <a:cubicBezTo>
                      <a:pt x="1526" y="0"/>
                      <a:pt x="1965" y="200"/>
                      <a:pt x="1965" y="446"/>
                    </a:cubicBezTo>
                    <a:cubicBezTo>
                      <a:pt x="1965" y="446"/>
                      <a:pt x="1965" y="446"/>
                      <a:pt x="1965" y="446"/>
                    </a:cubicBezTo>
                    <a:cubicBezTo>
                      <a:pt x="1965" y="693"/>
                      <a:pt x="1526" y="893"/>
                      <a:pt x="983" y="893"/>
                    </a:cubicBezTo>
                    <a:cubicBezTo>
                      <a:pt x="440" y="893"/>
                      <a:pt x="0" y="693"/>
                      <a:pt x="0" y="446"/>
                    </a:cubicBezTo>
                  </a:path>
                </a:pathLst>
              </a:custGeom>
              <a:solidFill>
                <a:srgbClr val="FFFFD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2" name="Freeform 554"/>
              <p:cNvSpPr>
                <a:spLocks/>
              </p:cNvSpPr>
              <p:nvPr/>
            </p:nvSpPr>
            <p:spPr bwMode="auto">
              <a:xfrm>
                <a:off x="3602" y="2771"/>
                <a:ext cx="663" cy="301"/>
              </a:xfrm>
              <a:custGeom>
                <a:avLst/>
                <a:gdLst>
                  <a:gd name="T0" fmla="*/ 0 w 663"/>
                  <a:gd name="T1" fmla="*/ 150 h 301"/>
                  <a:gd name="T2" fmla="*/ 332 w 663"/>
                  <a:gd name="T3" fmla="*/ 0 h 301"/>
                  <a:gd name="T4" fmla="*/ 663 w 663"/>
                  <a:gd name="T5" fmla="*/ 150 h 301"/>
                  <a:gd name="T6" fmla="*/ 663 w 663"/>
                  <a:gd name="T7" fmla="*/ 150 h 301"/>
                  <a:gd name="T8" fmla="*/ 332 w 663"/>
                  <a:gd name="T9" fmla="*/ 301 h 301"/>
                  <a:gd name="T10" fmla="*/ 0 w 663"/>
                  <a:gd name="T11" fmla="*/ 15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3"/>
                  <a:gd name="T19" fmla="*/ 0 h 301"/>
                  <a:gd name="T20" fmla="*/ 663 w 663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3" h="301">
                    <a:moveTo>
                      <a:pt x="0" y="150"/>
                    </a:moveTo>
                    <a:cubicBezTo>
                      <a:pt x="0" y="67"/>
                      <a:pt x="148" y="0"/>
                      <a:pt x="332" y="0"/>
                    </a:cubicBezTo>
                    <a:cubicBezTo>
                      <a:pt x="515" y="0"/>
                      <a:pt x="663" y="67"/>
                      <a:pt x="663" y="150"/>
                    </a:cubicBezTo>
                    <a:cubicBezTo>
                      <a:pt x="663" y="150"/>
                      <a:pt x="663" y="150"/>
                      <a:pt x="663" y="150"/>
                    </a:cubicBezTo>
                    <a:cubicBezTo>
                      <a:pt x="663" y="234"/>
                      <a:pt x="515" y="301"/>
                      <a:pt x="332" y="301"/>
                    </a:cubicBezTo>
                    <a:cubicBezTo>
                      <a:pt x="148" y="301"/>
                      <a:pt x="0" y="234"/>
                      <a:pt x="0" y="15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3" name="Rectangle 555"/>
              <p:cNvSpPr>
                <a:spLocks noChangeArrowheads="1"/>
              </p:cNvSpPr>
              <p:nvPr/>
            </p:nvSpPr>
            <p:spPr bwMode="auto">
              <a:xfrm>
                <a:off x="3868" y="2874"/>
                <a:ext cx="12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Core </a:t>
                </a:r>
              </a:p>
            </p:txBody>
          </p:sp>
          <p:sp>
            <p:nvSpPr>
              <p:cNvPr id="14514" name="Rectangle 557"/>
              <p:cNvSpPr>
                <a:spLocks noChangeArrowheads="1"/>
              </p:cNvSpPr>
              <p:nvPr/>
            </p:nvSpPr>
            <p:spPr bwMode="auto">
              <a:xfrm>
                <a:off x="4214" y="2324"/>
                <a:ext cx="319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800">
                    <a:solidFill>
                      <a:srgbClr val="000000"/>
                    </a:solidFill>
                    <a:ea typeface="SimSun" pitchFamily="2" charset="-122"/>
                  </a:rPr>
                  <a:t>Access</a:t>
                </a:r>
              </a:p>
            </p:txBody>
          </p:sp>
          <p:sp>
            <p:nvSpPr>
              <p:cNvPr id="14515" name="Freeform 558"/>
              <p:cNvSpPr>
                <a:spLocks/>
              </p:cNvSpPr>
              <p:nvPr/>
            </p:nvSpPr>
            <p:spPr bwMode="auto">
              <a:xfrm>
                <a:off x="5471" y="2435"/>
                <a:ext cx="32" cy="121"/>
              </a:xfrm>
              <a:custGeom>
                <a:avLst/>
                <a:gdLst>
                  <a:gd name="T0" fmla="*/ 32 w 32"/>
                  <a:gd name="T1" fmla="*/ 0 h 121"/>
                  <a:gd name="T2" fmla="*/ 32 w 32"/>
                  <a:gd name="T3" fmla="*/ 121 h 121"/>
                  <a:gd name="T4" fmla="*/ 0 w 32"/>
                  <a:gd name="T5" fmla="*/ 106 h 121"/>
                  <a:gd name="T6" fmla="*/ 0 w 32"/>
                  <a:gd name="T7" fmla="*/ 0 h 121"/>
                  <a:gd name="T8" fmla="*/ 32 w 32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1"/>
                  <a:gd name="T17" fmla="*/ 32 w 32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1">
                    <a:moveTo>
                      <a:pt x="32" y="0"/>
                    </a:moveTo>
                    <a:lnTo>
                      <a:pt x="32" y="121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6" name="Freeform 559"/>
              <p:cNvSpPr>
                <a:spLocks/>
              </p:cNvSpPr>
              <p:nvPr/>
            </p:nvSpPr>
            <p:spPr bwMode="auto">
              <a:xfrm>
                <a:off x="5471" y="2435"/>
                <a:ext cx="32" cy="121"/>
              </a:xfrm>
              <a:custGeom>
                <a:avLst/>
                <a:gdLst>
                  <a:gd name="T0" fmla="*/ 32 w 32"/>
                  <a:gd name="T1" fmla="*/ 0 h 121"/>
                  <a:gd name="T2" fmla="*/ 32 w 32"/>
                  <a:gd name="T3" fmla="*/ 121 h 121"/>
                  <a:gd name="T4" fmla="*/ 0 w 32"/>
                  <a:gd name="T5" fmla="*/ 106 h 121"/>
                  <a:gd name="T6" fmla="*/ 0 w 32"/>
                  <a:gd name="T7" fmla="*/ 0 h 121"/>
                  <a:gd name="T8" fmla="*/ 32 w 32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1"/>
                  <a:gd name="T17" fmla="*/ 32 w 32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1">
                    <a:moveTo>
                      <a:pt x="32" y="0"/>
                    </a:moveTo>
                    <a:lnTo>
                      <a:pt x="32" y="121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7" name="Freeform 560"/>
              <p:cNvSpPr>
                <a:spLocks/>
              </p:cNvSpPr>
              <p:nvPr/>
            </p:nvSpPr>
            <p:spPr bwMode="auto">
              <a:xfrm>
                <a:off x="5217" y="2635"/>
                <a:ext cx="96" cy="111"/>
              </a:xfrm>
              <a:custGeom>
                <a:avLst/>
                <a:gdLst>
                  <a:gd name="T0" fmla="*/ 0 w 96"/>
                  <a:gd name="T1" fmla="*/ 0 h 111"/>
                  <a:gd name="T2" fmla="*/ 96 w 96"/>
                  <a:gd name="T3" fmla="*/ 48 h 111"/>
                  <a:gd name="T4" fmla="*/ 96 w 96"/>
                  <a:gd name="T5" fmla="*/ 111 h 111"/>
                  <a:gd name="T6" fmla="*/ 0 w 96"/>
                  <a:gd name="T7" fmla="*/ 64 h 111"/>
                  <a:gd name="T8" fmla="*/ 0 w 96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1"/>
                  <a:gd name="T17" fmla="*/ 96 w 96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1">
                    <a:moveTo>
                      <a:pt x="0" y="0"/>
                    </a:moveTo>
                    <a:lnTo>
                      <a:pt x="96" y="48"/>
                    </a:lnTo>
                    <a:lnTo>
                      <a:pt x="96" y="111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8" name="Freeform 561"/>
              <p:cNvSpPr>
                <a:spLocks/>
              </p:cNvSpPr>
              <p:nvPr/>
            </p:nvSpPr>
            <p:spPr bwMode="auto">
              <a:xfrm>
                <a:off x="5217" y="2635"/>
                <a:ext cx="96" cy="111"/>
              </a:xfrm>
              <a:custGeom>
                <a:avLst/>
                <a:gdLst>
                  <a:gd name="T0" fmla="*/ 0 w 96"/>
                  <a:gd name="T1" fmla="*/ 0 h 111"/>
                  <a:gd name="T2" fmla="*/ 96 w 96"/>
                  <a:gd name="T3" fmla="*/ 48 h 111"/>
                  <a:gd name="T4" fmla="*/ 96 w 96"/>
                  <a:gd name="T5" fmla="*/ 111 h 111"/>
                  <a:gd name="T6" fmla="*/ 0 w 96"/>
                  <a:gd name="T7" fmla="*/ 64 h 111"/>
                  <a:gd name="T8" fmla="*/ 0 w 96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1"/>
                  <a:gd name="T17" fmla="*/ 96 w 96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1">
                    <a:moveTo>
                      <a:pt x="0" y="0"/>
                    </a:moveTo>
                    <a:lnTo>
                      <a:pt x="96" y="48"/>
                    </a:lnTo>
                    <a:lnTo>
                      <a:pt x="96" y="111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19" name="Freeform 562"/>
              <p:cNvSpPr>
                <a:spLocks/>
              </p:cNvSpPr>
              <p:nvPr/>
            </p:nvSpPr>
            <p:spPr bwMode="auto">
              <a:xfrm>
                <a:off x="5313" y="2556"/>
                <a:ext cx="190" cy="190"/>
              </a:xfrm>
              <a:custGeom>
                <a:avLst/>
                <a:gdLst>
                  <a:gd name="T0" fmla="*/ 190 w 190"/>
                  <a:gd name="T1" fmla="*/ 0 h 190"/>
                  <a:gd name="T2" fmla="*/ 190 w 190"/>
                  <a:gd name="T3" fmla="*/ 95 h 190"/>
                  <a:gd name="T4" fmla="*/ 0 w 190"/>
                  <a:gd name="T5" fmla="*/ 190 h 190"/>
                  <a:gd name="T6" fmla="*/ 0 w 190"/>
                  <a:gd name="T7" fmla="*/ 127 h 190"/>
                  <a:gd name="T8" fmla="*/ 63 w 190"/>
                  <a:gd name="T9" fmla="*/ 63 h 190"/>
                  <a:gd name="T10" fmla="*/ 63 w 190"/>
                  <a:gd name="T11" fmla="*/ 95 h 190"/>
                  <a:gd name="T12" fmla="*/ 127 w 190"/>
                  <a:gd name="T13" fmla="*/ 31 h 190"/>
                  <a:gd name="T14" fmla="*/ 127 w 190"/>
                  <a:gd name="T15" fmla="*/ 63 h 190"/>
                  <a:gd name="T16" fmla="*/ 190 w 190"/>
                  <a:gd name="T17" fmla="*/ 0 h 1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190"/>
                  <a:gd name="T29" fmla="*/ 190 w 190"/>
                  <a:gd name="T30" fmla="*/ 190 h 1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190">
                    <a:moveTo>
                      <a:pt x="190" y="0"/>
                    </a:moveTo>
                    <a:lnTo>
                      <a:pt x="190" y="95"/>
                    </a:lnTo>
                    <a:lnTo>
                      <a:pt x="0" y="190"/>
                    </a:lnTo>
                    <a:lnTo>
                      <a:pt x="0" y="127"/>
                    </a:lnTo>
                    <a:lnTo>
                      <a:pt x="63" y="63"/>
                    </a:lnTo>
                    <a:lnTo>
                      <a:pt x="63" y="95"/>
                    </a:lnTo>
                    <a:lnTo>
                      <a:pt x="127" y="31"/>
                    </a:lnTo>
                    <a:lnTo>
                      <a:pt x="127" y="6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0" name="Freeform 563"/>
              <p:cNvSpPr>
                <a:spLocks/>
              </p:cNvSpPr>
              <p:nvPr/>
            </p:nvSpPr>
            <p:spPr bwMode="auto">
              <a:xfrm>
                <a:off x="5313" y="2556"/>
                <a:ext cx="190" cy="190"/>
              </a:xfrm>
              <a:custGeom>
                <a:avLst/>
                <a:gdLst>
                  <a:gd name="T0" fmla="*/ 190 w 190"/>
                  <a:gd name="T1" fmla="*/ 0 h 190"/>
                  <a:gd name="T2" fmla="*/ 190 w 190"/>
                  <a:gd name="T3" fmla="*/ 95 h 190"/>
                  <a:gd name="T4" fmla="*/ 0 w 190"/>
                  <a:gd name="T5" fmla="*/ 190 h 190"/>
                  <a:gd name="T6" fmla="*/ 0 w 190"/>
                  <a:gd name="T7" fmla="*/ 127 h 190"/>
                  <a:gd name="T8" fmla="*/ 63 w 190"/>
                  <a:gd name="T9" fmla="*/ 63 h 190"/>
                  <a:gd name="T10" fmla="*/ 63 w 190"/>
                  <a:gd name="T11" fmla="*/ 95 h 190"/>
                  <a:gd name="T12" fmla="*/ 127 w 190"/>
                  <a:gd name="T13" fmla="*/ 31 h 190"/>
                  <a:gd name="T14" fmla="*/ 127 w 190"/>
                  <a:gd name="T15" fmla="*/ 63 h 190"/>
                  <a:gd name="T16" fmla="*/ 190 w 190"/>
                  <a:gd name="T17" fmla="*/ 0 h 1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190"/>
                  <a:gd name="T29" fmla="*/ 190 w 190"/>
                  <a:gd name="T30" fmla="*/ 190 h 1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190">
                    <a:moveTo>
                      <a:pt x="190" y="0"/>
                    </a:moveTo>
                    <a:lnTo>
                      <a:pt x="190" y="95"/>
                    </a:lnTo>
                    <a:lnTo>
                      <a:pt x="0" y="190"/>
                    </a:lnTo>
                    <a:lnTo>
                      <a:pt x="0" y="127"/>
                    </a:lnTo>
                    <a:lnTo>
                      <a:pt x="63" y="63"/>
                    </a:lnTo>
                    <a:lnTo>
                      <a:pt x="63" y="95"/>
                    </a:lnTo>
                    <a:lnTo>
                      <a:pt x="127" y="31"/>
                    </a:lnTo>
                    <a:lnTo>
                      <a:pt x="127" y="63"/>
                    </a:lnTo>
                    <a:lnTo>
                      <a:pt x="19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1" name="Freeform 564"/>
              <p:cNvSpPr>
                <a:spLocks/>
              </p:cNvSpPr>
              <p:nvPr/>
            </p:nvSpPr>
            <p:spPr bwMode="auto">
              <a:xfrm>
                <a:off x="5471" y="2429"/>
                <a:ext cx="32" cy="15"/>
              </a:xfrm>
              <a:custGeom>
                <a:avLst/>
                <a:gdLst>
                  <a:gd name="T0" fmla="*/ 0 w 94"/>
                  <a:gd name="T1" fmla="*/ 1 h 47"/>
                  <a:gd name="T2" fmla="*/ 2 w 94"/>
                  <a:gd name="T3" fmla="*/ 0 h 47"/>
                  <a:gd name="T4" fmla="*/ 4 w 94"/>
                  <a:gd name="T5" fmla="*/ 1 h 47"/>
                  <a:gd name="T6" fmla="*/ 4 w 94"/>
                  <a:gd name="T7" fmla="*/ 1 h 47"/>
                  <a:gd name="T8" fmla="*/ 2 w 94"/>
                  <a:gd name="T9" fmla="*/ 2 h 47"/>
                  <a:gd name="T10" fmla="*/ 0 w 94"/>
                  <a:gd name="T11" fmla="*/ 1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47"/>
                  <a:gd name="T20" fmla="*/ 94 w 9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47">
                    <a:moveTo>
                      <a:pt x="0" y="24"/>
                    </a:moveTo>
                    <a:cubicBezTo>
                      <a:pt x="0" y="11"/>
                      <a:pt x="21" y="0"/>
                      <a:pt x="47" y="0"/>
                    </a:cubicBezTo>
                    <a:cubicBezTo>
                      <a:pt x="73" y="0"/>
                      <a:pt x="94" y="11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37"/>
                      <a:pt x="73" y="47"/>
                      <a:pt x="47" y="47"/>
                    </a:cubicBezTo>
                    <a:cubicBezTo>
                      <a:pt x="21" y="47"/>
                      <a:pt x="0" y="37"/>
                      <a:pt x="0" y="24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2" name="Freeform 565"/>
              <p:cNvSpPr>
                <a:spLocks/>
              </p:cNvSpPr>
              <p:nvPr/>
            </p:nvSpPr>
            <p:spPr bwMode="auto">
              <a:xfrm>
                <a:off x="5471" y="2429"/>
                <a:ext cx="32" cy="15"/>
              </a:xfrm>
              <a:custGeom>
                <a:avLst/>
                <a:gdLst>
                  <a:gd name="T0" fmla="*/ 0 w 32"/>
                  <a:gd name="T1" fmla="*/ 8 h 15"/>
                  <a:gd name="T2" fmla="*/ 16 w 32"/>
                  <a:gd name="T3" fmla="*/ 0 h 15"/>
                  <a:gd name="T4" fmla="*/ 32 w 32"/>
                  <a:gd name="T5" fmla="*/ 8 h 15"/>
                  <a:gd name="T6" fmla="*/ 32 w 32"/>
                  <a:gd name="T7" fmla="*/ 8 h 15"/>
                  <a:gd name="T8" fmla="*/ 16 w 32"/>
                  <a:gd name="T9" fmla="*/ 15 h 15"/>
                  <a:gd name="T10" fmla="*/ 0 w 32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8"/>
                    </a:moveTo>
                    <a:cubicBezTo>
                      <a:pt x="0" y="3"/>
                      <a:pt x="7" y="0"/>
                      <a:pt x="16" y="0"/>
                    </a:cubicBezTo>
                    <a:cubicBezTo>
                      <a:pt x="25" y="0"/>
                      <a:pt x="32" y="3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2"/>
                      <a:pt x="25" y="15"/>
                      <a:pt x="16" y="15"/>
                    </a:cubicBezTo>
                    <a:cubicBezTo>
                      <a:pt x="7" y="15"/>
                      <a:pt x="0" y="12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3" name="Freeform 566"/>
              <p:cNvSpPr>
                <a:spLocks noEditPoints="1"/>
              </p:cNvSpPr>
              <p:nvPr/>
            </p:nvSpPr>
            <p:spPr bwMode="auto">
              <a:xfrm>
                <a:off x="5217" y="2508"/>
                <a:ext cx="286" cy="175"/>
              </a:xfrm>
              <a:custGeom>
                <a:avLst/>
                <a:gdLst>
                  <a:gd name="T0" fmla="*/ 223 w 286"/>
                  <a:gd name="T1" fmla="*/ 79 h 175"/>
                  <a:gd name="T2" fmla="*/ 223 w 286"/>
                  <a:gd name="T3" fmla="*/ 111 h 175"/>
                  <a:gd name="T4" fmla="*/ 286 w 286"/>
                  <a:gd name="T5" fmla="*/ 48 h 175"/>
                  <a:gd name="T6" fmla="*/ 191 w 286"/>
                  <a:gd name="T7" fmla="*/ 0 h 175"/>
                  <a:gd name="T8" fmla="*/ 148 w 286"/>
                  <a:gd name="T9" fmla="*/ 42 h 175"/>
                  <a:gd name="T10" fmla="*/ 223 w 286"/>
                  <a:gd name="T11" fmla="*/ 79 h 175"/>
                  <a:gd name="T12" fmla="*/ 159 w 286"/>
                  <a:gd name="T13" fmla="*/ 143 h 175"/>
                  <a:gd name="T14" fmla="*/ 223 w 286"/>
                  <a:gd name="T15" fmla="*/ 79 h 175"/>
                  <a:gd name="T16" fmla="*/ 127 w 286"/>
                  <a:gd name="T17" fmla="*/ 32 h 175"/>
                  <a:gd name="T18" fmla="*/ 85 w 286"/>
                  <a:gd name="T19" fmla="*/ 74 h 175"/>
                  <a:gd name="T20" fmla="*/ 159 w 286"/>
                  <a:gd name="T21" fmla="*/ 111 h 175"/>
                  <a:gd name="T22" fmla="*/ 159 w 286"/>
                  <a:gd name="T23" fmla="*/ 143 h 175"/>
                  <a:gd name="T24" fmla="*/ 96 w 286"/>
                  <a:gd name="T25" fmla="*/ 175 h 175"/>
                  <a:gd name="T26" fmla="*/ 159 w 286"/>
                  <a:gd name="T27" fmla="*/ 111 h 175"/>
                  <a:gd name="T28" fmla="*/ 64 w 286"/>
                  <a:gd name="T29" fmla="*/ 63 h 175"/>
                  <a:gd name="T30" fmla="*/ 0 w 286"/>
                  <a:gd name="T31" fmla="*/ 127 h 175"/>
                  <a:gd name="T32" fmla="*/ 96 w 286"/>
                  <a:gd name="T33" fmla="*/ 175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6"/>
                  <a:gd name="T52" fmla="*/ 0 h 175"/>
                  <a:gd name="T53" fmla="*/ 286 w 286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6" h="175">
                    <a:moveTo>
                      <a:pt x="223" y="79"/>
                    </a:moveTo>
                    <a:lnTo>
                      <a:pt x="223" y="111"/>
                    </a:lnTo>
                    <a:lnTo>
                      <a:pt x="286" y="48"/>
                    </a:lnTo>
                    <a:lnTo>
                      <a:pt x="191" y="0"/>
                    </a:lnTo>
                    <a:lnTo>
                      <a:pt x="148" y="42"/>
                    </a:lnTo>
                    <a:lnTo>
                      <a:pt x="223" y="79"/>
                    </a:lnTo>
                    <a:close/>
                    <a:moveTo>
                      <a:pt x="159" y="143"/>
                    </a:moveTo>
                    <a:lnTo>
                      <a:pt x="223" y="79"/>
                    </a:lnTo>
                    <a:lnTo>
                      <a:pt x="127" y="32"/>
                    </a:lnTo>
                    <a:lnTo>
                      <a:pt x="85" y="74"/>
                    </a:lnTo>
                    <a:lnTo>
                      <a:pt x="159" y="111"/>
                    </a:lnTo>
                    <a:lnTo>
                      <a:pt x="159" y="143"/>
                    </a:lnTo>
                    <a:close/>
                    <a:moveTo>
                      <a:pt x="96" y="175"/>
                    </a:moveTo>
                    <a:lnTo>
                      <a:pt x="159" y="111"/>
                    </a:lnTo>
                    <a:lnTo>
                      <a:pt x="64" y="63"/>
                    </a:lnTo>
                    <a:lnTo>
                      <a:pt x="0" y="127"/>
                    </a:lnTo>
                    <a:lnTo>
                      <a:pt x="96" y="17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4" name="Freeform 567"/>
              <p:cNvSpPr>
                <a:spLocks/>
              </p:cNvSpPr>
              <p:nvPr/>
            </p:nvSpPr>
            <p:spPr bwMode="auto">
              <a:xfrm>
                <a:off x="5365" y="2508"/>
                <a:ext cx="138" cy="111"/>
              </a:xfrm>
              <a:custGeom>
                <a:avLst/>
                <a:gdLst>
                  <a:gd name="T0" fmla="*/ 75 w 138"/>
                  <a:gd name="T1" fmla="*/ 79 h 111"/>
                  <a:gd name="T2" fmla="*/ 75 w 138"/>
                  <a:gd name="T3" fmla="*/ 111 h 111"/>
                  <a:gd name="T4" fmla="*/ 138 w 138"/>
                  <a:gd name="T5" fmla="*/ 48 h 111"/>
                  <a:gd name="T6" fmla="*/ 43 w 138"/>
                  <a:gd name="T7" fmla="*/ 0 h 111"/>
                  <a:gd name="T8" fmla="*/ 0 w 138"/>
                  <a:gd name="T9" fmla="*/ 42 h 111"/>
                  <a:gd name="T10" fmla="*/ 75 w 138"/>
                  <a:gd name="T11" fmla="*/ 79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11"/>
                  <a:gd name="T20" fmla="*/ 138 w 138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11">
                    <a:moveTo>
                      <a:pt x="75" y="79"/>
                    </a:moveTo>
                    <a:lnTo>
                      <a:pt x="75" y="111"/>
                    </a:lnTo>
                    <a:lnTo>
                      <a:pt x="138" y="48"/>
                    </a:lnTo>
                    <a:lnTo>
                      <a:pt x="43" y="0"/>
                    </a:lnTo>
                    <a:lnTo>
                      <a:pt x="0" y="42"/>
                    </a:lnTo>
                    <a:lnTo>
                      <a:pt x="75" y="7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5" name="Freeform 568"/>
              <p:cNvSpPr>
                <a:spLocks/>
              </p:cNvSpPr>
              <p:nvPr/>
            </p:nvSpPr>
            <p:spPr bwMode="auto">
              <a:xfrm>
                <a:off x="5302" y="2540"/>
                <a:ext cx="138" cy="111"/>
              </a:xfrm>
              <a:custGeom>
                <a:avLst/>
                <a:gdLst>
                  <a:gd name="T0" fmla="*/ 74 w 138"/>
                  <a:gd name="T1" fmla="*/ 111 h 111"/>
                  <a:gd name="T2" fmla="*/ 138 w 138"/>
                  <a:gd name="T3" fmla="*/ 47 h 111"/>
                  <a:gd name="T4" fmla="*/ 42 w 138"/>
                  <a:gd name="T5" fmla="*/ 0 h 111"/>
                  <a:gd name="T6" fmla="*/ 0 w 138"/>
                  <a:gd name="T7" fmla="*/ 42 h 111"/>
                  <a:gd name="T8" fmla="*/ 74 w 138"/>
                  <a:gd name="T9" fmla="*/ 79 h 111"/>
                  <a:gd name="T10" fmla="*/ 74 w 138"/>
                  <a:gd name="T11" fmla="*/ 111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11"/>
                  <a:gd name="T20" fmla="*/ 138 w 138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11">
                    <a:moveTo>
                      <a:pt x="74" y="111"/>
                    </a:moveTo>
                    <a:lnTo>
                      <a:pt x="138" y="47"/>
                    </a:lnTo>
                    <a:lnTo>
                      <a:pt x="42" y="0"/>
                    </a:lnTo>
                    <a:lnTo>
                      <a:pt x="0" y="42"/>
                    </a:lnTo>
                    <a:lnTo>
                      <a:pt x="74" y="79"/>
                    </a:lnTo>
                    <a:lnTo>
                      <a:pt x="74" y="111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6" name="Freeform 569"/>
              <p:cNvSpPr>
                <a:spLocks/>
              </p:cNvSpPr>
              <p:nvPr/>
            </p:nvSpPr>
            <p:spPr bwMode="auto">
              <a:xfrm>
                <a:off x="5217" y="2571"/>
                <a:ext cx="159" cy="112"/>
              </a:xfrm>
              <a:custGeom>
                <a:avLst/>
                <a:gdLst>
                  <a:gd name="T0" fmla="*/ 96 w 159"/>
                  <a:gd name="T1" fmla="*/ 112 h 112"/>
                  <a:gd name="T2" fmla="*/ 159 w 159"/>
                  <a:gd name="T3" fmla="*/ 48 h 112"/>
                  <a:gd name="T4" fmla="*/ 64 w 159"/>
                  <a:gd name="T5" fmla="*/ 0 h 112"/>
                  <a:gd name="T6" fmla="*/ 0 w 159"/>
                  <a:gd name="T7" fmla="*/ 64 h 112"/>
                  <a:gd name="T8" fmla="*/ 96 w 159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112"/>
                  <a:gd name="T17" fmla="*/ 159 w 15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112">
                    <a:moveTo>
                      <a:pt x="96" y="112"/>
                    </a:moveTo>
                    <a:lnTo>
                      <a:pt x="159" y="48"/>
                    </a:lnTo>
                    <a:lnTo>
                      <a:pt x="64" y="0"/>
                    </a:lnTo>
                    <a:lnTo>
                      <a:pt x="0" y="64"/>
                    </a:lnTo>
                    <a:lnTo>
                      <a:pt x="96" y="11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7" name="Freeform 570"/>
              <p:cNvSpPr>
                <a:spLocks/>
              </p:cNvSpPr>
              <p:nvPr/>
            </p:nvSpPr>
            <p:spPr bwMode="auto">
              <a:xfrm>
                <a:off x="4951" y="2281"/>
                <a:ext cx="171" cy="136"/>
              </a:xfrm>
              <a:custGeom>
                <a:avLst/>
                <a:gdLst>
                  <a:gd name="T0" fmla="*/ 35 w 171"/>
                  <a:gd name="T1" fmla="*/ 136 h 136"/>
                  <a:gd name="T2" fmla="*/ 171 w 171"/>
                  <a:gd name="T3" fmla="*/ 68 h 136"/>
                  <a:gd name="T4" fmla="*/ 136 w 171"/>
                  <a:gd name="T5" fmla="*/ 0 h 136"/>
                  <a:gd name="T6" fmla="*/ 0 w 171"/>
                  <a:gd name="T7" fmla="*/ 68 h 136"/>
                  <a:gd name="T8" fmla="*/ 35 w 171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36"/>
                  <a:gd name="T17" fmla="*/ 171 w 171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36">
                    <a:moveTo>
                      <a:pt x="35" y="136"/>
                    </a:moveTo>
                    <a:lnTo>
                      <a:pt x="171" y="68"/>
                    </a:lnTo>
                    <a:lnTo>
                      <a:pt x="136" y="0"/>
                    </a:lnTo>
                    <a:lnTo>
                      <a:pt x="0" y="68"/>
                    </a:lnTo>
                    <a:lnTo>
                      <a:pt x="35" y="13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8" name="Freeform 571"/>
              <p:cNvSpPr>
                <a:spLocks/>
              </p:cNvSpPr>
              <p:nvPr/>
            </p:nvSpPr>
            <p:spPr bwMode="auto">
              <a:xfrm>
                <a:off x="4951" y="2281"/>
                <a:ext cx="171" cy="136"/>
              </a:xfrm>
              <a:custGeom>
                <a:avLst/>
                <a:gdLst>
                  <a:gd name="T0" fmla="*/ 35 w 171"/>
                  <a:gd name="T1" fmla="*/ 136 h 136"/>
                  <a:gd name="T2" fmla="*/ 171 w 171"/>
                  <a:gd name="T3" fmla="*/ 68 h 136"/>
                  <a:gd name="T4" fmla="*/ 136 w 171"/>
                  <a:gd name="T5" fmla="*/ 0 h 136"/>
                  <a:gd name="T6" fmla="*/ 0 w 171"/>
                  <a:gd name="T7" fmla="*/ 68 h 136"/>
                  <a:gd name="T8" fmla="*/ 35 w 171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36"/>
                  <a:gd name="T17" fmla="*/ 171 w 171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36">
                    <a:moveTo>
                      <a:pt x="35" y="136"/>
                    </a:moveTo>
                    <a:lnTo>
                      <a:pt x="171" y="68"/>
                    </a:lnTo>
                    <a:lnTo>
                      <a:pt x="136" y="0"/>
                    </a:lnTo>
                    <a:lnTo>
                      <a:pt x="0" y="68"/>
                    </a:lnTo>
                    <a:lnTo>
                      <a:pt x="35" y="13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29" name="Freeform 572"/>
              <p:cNvSpPr>
                <a:spLocks/>
              </p:cNvSpPr>
              <p:nvPr/>
            </p:nvSpPr>
            <p:spPr bwMode="auto">
              <a:xfrm>
                <a:off x="4986" y="2349"/>
                <a:ext cx="136" cy="136"/>
              </a:xfrm>
              <a:custGeom>
                <a:avLst/>
                <a:gdLst>
                  <a:gd name="T0" fmla="*/ 136 w 136"/>
                  <a:gd name="T1" fmla="*/ 0 h 136"/>
                  <a:gd name="T2" fmla="*/ 136 w 136"/>
                  <a:gd name="T3" fmla="*/ 68 h 136"/>
                  <a:gd name="T4" fmla="*/ 0 w 136"/>
                  <a:gd name="T5" fmla="*/ 136 h 136"/>
                  <a:gd name="T6" fmla="*/ 0 w 136"/>
                  <a:gd name="T7" fmla="*/ 68 h 136"/>
                  <a:gd name="T8" fmla="*/ 136 w 136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36"/>
                  <a:gd name="T17" fmla="*/ 136 w 13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36">
                    <a:moveTo>
                      <a:pt x="136" y="0"/>
                    </a:moveTo>
                    <a:lnTo>
                      <a:pt x="136" y="68"/>
                    </a:lnTo>
                    <a:lnTo>
                      <a:pt x="0" y="136"/>
                    </a:lnTo>
                    <a:lnTo>
                      <a:pt x="0" y="68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30" name="Freeform 573"/>
              <p:cNvSpPr>
                <a:spLocks/>
              </p:cNvSpPr>
              <p:nvPr/>
            </p:nvSpPr>
            <p:spPr bwMode="auto">
              <a:xfrm>
                <a:off x="4986" y="2349"/>
                <a:ext cx="136" cy="136"/>
              </a:xfrm>
              <a:custGeom>
                <a:avLst/>
                <a:gdLst>
                  <a:gd name="T0" fmla="*/ 136 w 136"/>
                  <a:gd name="T1" fmla="*/ 0 h 136"/>
                  <a:gd name="T2" fmla="*/ 136 w 136"/>
                  <a:gd name="T3" fmla="*/ 68 h 136"/>
                  <a:gd name="T4" fmla="*/ 0 w 136"/>
                  <a:gd name="T5" fmla="*/ 136 h 136"/>
                  <a:gd name="T6" fmla="*/ 0 w 136"/>
                  <a:gd name="T7" fmla="*/ 68 h 136"/>
                  <a:gd name="T8" fmla="*/ 136 w 136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36"/>
                  <a:gd name="T17" fmla="*/ 136 w 13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36">
                    <a:moveTo>
                      <a:pt x="136" y="0"/>
                    </a:moveTo>
                    <a:lnTo>
                      <a:pt x="136" y="68"/>
                    </a:lnTo>
                    <a:lnTo>
                      <a:pt x="0" y="136"/>
                    </a:lnTo>
                    <a:lnTo>
                      <a:pt x="0" y="68"/>
                    </a:lnTo>
                    <a:lnTo>
                      <a:pt x="136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31" name="Freeform 574"/>
              <p:cNvSpPr>
                <a:spLocks/>
              </p:cNvSpPr>
              <p:nvPr/>
            </p:nvSpPr>
            <p:spPr bwMode="auto">
              <a:xfrm>
                <a:off x="4917" y="2349"/>
                <a:ext cx="69" cy="68"/>
              </a:xfrm>
              <a:custGeom>
                <a:avLst/>
                <a:gdLst>
                  <a:gd name="T0" fmla="*/ 0 w 69"/>
                  <a:gd name="T1" fmla="*/ 34 h 68"/>
                  <a:gd name="T2" fmla="*/ 69 w 69"/>
                  <a:gd name="T3" fmla="*/ 68 h 68"/>
                  <a:gd name="T4" fmla="*/ 34 w 69"/>
                  <a:gd name="T5" fmla="*/ 0 h 68"/>
                  <a:gd name="T6" fmla="*/ 0 w 69"/>
                  <a:gd name="T7" fmla="*/ 34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8"/>
                  <a:gd name="T14" fmla="*/ 69 w 69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8">
                    <a:moveTo>
                      <a:pt x="0" y="34"/>
                    </a:moveTo>
                    <a:lnTo>
                      <a:pt x="69" y="68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32" name="Freeform 575"/>
              <p:cNvSpPr>
                <a:spLocks/>
              </p:cNvSpPr>
              <p:nvPr/>
            </p:nvSpPr>
            <p:spPr bwMode="auto">
              <a:xfrm>
                <a:off x="4917" y="2349"/>
                <a:ext cx="69" cy="68"/>
              </a:xfrm>
              <a:custGeom>
                <a:avLst/>
                <a:gdLst>
                  <a:gd name="T0" fmla="*/ 0 w 69"/>
                  <a:gd name="T1" fmla="*/ 34 h 68"/>
                  <a:gd name="T2" fmla="*/ 69 w 69"/>
                  <a:gd name="T3" fmla="*/ 68 h 68"/>
                  <a:gd name="T4" fmla="*/ 34 w 69"/>
                  <a:gd name="T5" fmla="*/ 0 h 68"/>
                  <a:gd name="T6" fmla="*/ 0 w 69"/>
                  <a:gd name="T7" fmla="*/ 34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8"/>
                  <a:gd name="T14" fmla="*/ 69 w 69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8">
                    <a:moveTo>
                      <a:pt x="0" y="34"/>
                    </a:moveTo>
                    <a:lnTo>
                      <a:pt x="69" y="68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33" name="Freeform 576"/>
              <p:cNvSpPr>
                <a:spLocks/>
              </p:cNvSpPr>
              <p:nvPr/>
            </p:nvSpPr>
            <p:spPr bwMode="auto">
              <a:xfrm>
                <a:off x="4917" y="2383"/>
                <a:ext cx="69" cy="102"/>
              </a:xfrm>
              <a:custGeom>
                <a:avLst/>
                <a:gdLst>
                  <a:gd name="T0" fmla="*/ 69 w 69"/>
                  <a:gd name="T1" fmla="*/ 34 h 102"/>
                  <a:gd name="T2" fmla="*/ 0 w 69"/>
                  <a:gd name="T3" fmla="*/ 0 h 102"/>
                  <a:gd name="T4" fmla="*/ 0 w 69"/>
                  <a:gd name="T5" fmla="*/ 68 h 102"/>
                  <a:gd name="T6" fmla="*/ 69 w 69"/>
                  <a:gd name="T7" fmla="*/ 102 h 102"/>
                  <a:gd name="T8" fmla="*/ 69 w 69"/>
                  <a:gd name="T9" fmla="*/ 34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02"/>
                  <a:gd name="T17" fmla="*/ 69 w 69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02">
                    <a:moveTo>
                      <a:pt x="69" y="34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69" y="10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34" name="Freeform 577"/>
              <p:cNvSpPr>
                <a:spLocks/>
              </p:cNvSpPr>
              <p:nvPr/>
            </p:nvSpPr>
            <p:spPr bwMode="auto">
              <a:xfrm>
                <a:off x="4917" y="2383"/>
                <a:ext cx="69" cy="102"/>
              </a:xfrm>
              <a:custGeom>
                <a:avLst/>
                <a:gdLst>
                  <a:gd name="T0" fmla="*/ 69 w 69"/>
                  <a:gd name="T1" fmla="*/ 34 h 102"/>
                  <a:gd name="T2" fmla="*/ 0 w 69"/>
                  <a:gd name="T3" fmla="*/ 0 h 102"/>
                  <a:gd name="T4" fmla="*/ 0 w 69"/>
                  <a:gd name="T5" fmla="*/ 68 h 102"/>
                  <a:gd name="T6" fmla="*/ 69 w 69"/>
                  <a:gd name="T7" fmla="*/ 102 h 102"/>
                  <a:gd name="T8" fmla="*/ 69 w 69"/>
                  <a:gd name="T9" fmla="*/ 34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02"/>
                  <a:gd name="T17" fmla="*/ 69 w 69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02">
                    <a:moveTo>
                      <a:pt x="69" y="34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69" y="102"/>
                    </a:lnTo>
                    <a:lnTo>
                      <a:pt x="69" y="3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35" name="Rectangle 578"/>
              <p:cNvSpPr>
                <a:spLocks noChangeArrowheads="1"/>
              </p:cNvSpPr>
              <p:nvPr/>
            </p:nvSpPr>
            <p:spPr bwMode="auto">
              <a:xfrm>
                <a:off x="3792" y="3453"/>
                <a:ext cx="411" cy="1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 altLang="en-US" sz="1400">
                  <a:solidFill>
                    <a:schemeClr val="bg1"/>
                  </a:solidFill>
                  <a:latin typeface="FrutigerNext LT Regular"/>
                  <a:ea typeface="MS PGothic" pitchFamily="34" charset="-128"/>
                </a:endParaRPr>
              </a:p>
            </p:txBody>
          </p:sp>
          <p:pic>
            <p:nvPicPr>
              <p:cNvPr id="14536" name="Picture 57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795" y="3455"/>
                <a:ext cx="4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37" name="Rectangle 580"/>
              <p:cNvSpPr>
                <a:spLocks noChangeArrowheads="1"/>
              </p:cNvSpPr>
              <p:nvPr/>
            </p:nvSpPr>
            <p:spPr bwMode="auto">
              <a:xfrm>
                <a:off x="3792" y="3453"/>
                <a:ext cx="411" cy="1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 altLang="en-US" sz="1400">
                  <a:solidFill>
                    <a:schemeClr val="bg1"/>
                  </a:solidFill>
                  <a:latin typeface="FrutigerNext LT Regular"/>
                  <a:ea typeface="MS PGothic" pitchFamily="34" charset="-128"/>
                </a:endParaRPr>
              </a:p>
            </p:txBody>
          </p:sp>
          <p:sp>
            <p:nvSpPr>
              <p:cNvPr id="14538" name="Rectangle 581"/>
              <p:cNvSpPr>
                <a:spLocks noChangeArrowheads="1"/>
              </p:cNvSpPr>
              <p:nvPr/>
            </p:nvSpPr>
            <p:spPr bwMode="auto">
              <a:xfrm>
                <a:off x="3897" y="3462"/>
                <a:ext cx="250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800" b="1">
                    <a:solidFill>
                      <a:srgbClr val="000000"/>
                    </a:solidFill>
                    <a:ea typeface="SimSun" pitchFamily="2" charset="-122"/>
                  </a:rPr>
                  <a:t>FTTH</a:t>
                </a:r>
                <a:endParaRPr lang="en-US" altLang="zh-CN" sz="80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pic>
            <p:nvPicPr>
              <p:cNvPr id="14539" name="Picture 583" descr="未标题-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9" y="2702"/>
                <a:ext cx="13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540" name="Group 585"/>
              <p:cNvGrpSpPr>
                <a:grpSpLocks/>
              </p:cNvGrpSpPr>
              <p:nvPr/>
            </p:nvGrpSpPr>
            <p:grpSpPr bwMode="auto">
              <a:xfrm>
                <a:off x="4150" y="2883"/>
                <a:ext cx="224" cy="158"/>
                <a:chOff x="940" y="956"/>
                <a:chExt cx="464" cy="364"/>
              </a:xfrm>
            </p:grpSpPr>
            <p:sp>
              <p:nvSpPr>
                <p:cNvPr id="14541" name="Freeform 586"/>
                <p:cNvSpPr>
                  <a:spLocks noEditPoints="1"/>
                </p:cNvSpPr>
                <p:nvPr/>
              </p:nvSpPr>
              <p:spPr bwMode="auto">
                <a:xfrm>
                  <a:off x="940" y="956"/>
                  <a:ext cx="464" cy="364"/>
                </a:xfrm>
                <a:custGeom>
                  <a:avLst/>
                  <a:gdLst>
                    <a:gd name="T0" fmla="*/ 464 w 464"/>
                    <a:gd name="T1" fmla="*/ 77 h 364"/>
                    <a:gd name="T2" fmla="*/ 455 w 464"/>
                    <a:gd name="T3" fmla="*/ 98 h 364"/>
                    <a:gd name="T4" fmla="*/ 430 w 464"/>
                    <a:gd name="T5" fmla="*/ 117 h 364"/>
                    <a:gd name="T6" fmla="*/ 391 w 464"/>
                    <a:gd name="T7" fmla="*/ 133 h 364"/>
                    <a:gd name="T8" fmla="*/ 338 w 464"/>
                    <a:gd name="T9" fmla="*/ 145 h 364"/>
                    <a:gd name="T10" fmla="*/ 280 w 464"/>
                    <a:gd name="T11" fmla="*/ 152 h 364"/>
                    <a:gd name="T12" fmla="*/ 216 w 464"/>
                    <a:gd name="T13" fmla="*/ 153 h 364"/>
                    <a:gd name="T14" fmla="*/ 155 w 464"/>
                    <a:gd name="T15" fmla="*/ 149 h 364"/>
                    <a:gd name="T16" fmla="*/ 98 w 464"/>
                    <a:gd name="T17" fmla="*/ 140 h 364"/>
                    <a:gd name="T18" fmla="*/ 98 w 464"/>
                    <a:gd name="T19" fmla="*/ 140 h 364"/>
                    <a:gd name="T20" fmla="*/ 155 w 464"/>
                    <a:gd name="T21" fmla="*/ 149 h 364"/>
                    <a:gd name="T22" fmla="*/ 216 w 464"/>
                    <a:gd name="T23" fmla="*/ 153 h 364"/>
                    <a:gd name="T24" fmla="*/ 280 w 464"/>
                    <a:gd name="T25" fmla="*/ 152 h 364"/>
                    <a:gd name="T26" fmla="*/ 338 w 464"/>
                    <a:gd name="T27" fmla="*/ 145 h 364"/>
                    <a:gd name="T28" fmla="*/ 391 w 464"/>
                    <a:gd name="T29" fmla="*/ 133 h 364"/>
                    <a:gd name="T30" fmla="*/ 430 w 464"/>
                    <a:gd name="T31" fmla="*/ 117 h 364"/>
                    <a:gd name="T32" fmla="*/ 455 w 464"/>
                    <a:gd name="T33" fmla="*/ 98 h 364"/>
                    <a:gd name="T34" fmla="*/ 464 w 464"/>
                    <a:gd name="T35" fmla="*/ 77 h 364"/>
                    <a:gd name="T36" fmla="*/ 0 w 464"/>
                    <a:gd name="T37" fmla="*/ 77 h 364"/>
                    <a:gd name="T38" fmla="*/ 9 w 464"/>
                    <a:gd name="T39" fmla="*/ 98 h 364"/>
                    <a:gd name="T40" fmla="*/ 34 w 464"/>
                    <a:gd name="T41" fmla="*/ 117 h 364"/>
                    <a:gd name="T42" fmla="*/ 73 w 464"/>
                    <a:gd name="T43" fmla="*/ 134 h 364"/>
                    <a:gd name="T44" fmla="*/ 34 w 464"/>
                    <a:gd name="T45" fmla="*/ 117 h 364"/>
                    <a:gd name="T46" fmla="*/ 9 w 464"/>
                    <a:gd name="T47" fmla="*/ 98 h 364"/>
                    <a:gd name="T48" fmla="*/ 0 w 464"/>
                    <a:gd name="T49" fmla="*/ 77 h 364"/>
                    <a:gd name="T50" fmla="*/ 0 w 464"/>
                    <a:gd name="T51" fmla="*/ 77 h 364"/>
                    <a:gd name="T52" fmla="*/ 2 w 464"/>
                    <a:gd name="T53" fmla="*/ 298 h 364"/>
                    <a:gd name="T54" fmla="*/ 19 w 464"/>
                    <a:gd name="T55" fmla="*/ 318 h 364"/>
                    <a:gd name="T56" fmla="*/ 52 w 464"/>
                    <a:gd name="T57" fmla="*/ 336 h 364"/>
                    <a:gd name="T58" fmla="*/ 98 w 464"/>
                    <a:gd name="T59" fmla="*/ 351 h 364"/>
                    <a:gd name="T60" fmla="*/ 154 w 464"/>
                    <a:gd name="T61" fmla="*/ 360 h 364"/>
                    <a:gd name="T62" fmla="*/ 216 w 464"/>
                    <a:gd name="T63" fmla="*/ 364 h 364"/>
                    <a:gd name="T64" fmla="*/ 280 w 464"/>
                    <a:gd name="T65" fmla="*/ 363 h 364"/>
                    <a:gd name="T66" fmla="*/ 338 w 464"/>
                    <a:gd name="T67" fmla="*/ 356 h 364"/>
                    <a:gd name="T68" fmla="*/ 391 w 464"/>
                    <a:gd name="T69" fmla="*/ 344 h 364"/>
                    <a:gd name="T70" fmla="*/ 430 w 464"/>
                    <a:gd name="T71" fmla="*/ 327 h 364"/>
                    <a:gd name="T72" fmla="*/ 455 w 464"/>
                    <a:gd name="T73" fmla="*/ 309 h 364"/>
                    <a:gd name="T74" fmla="*/ 464 w 464"/>
                    <a:gd name="T75" fmla="*/ 287 h 364"/>
                    <a:gd name="T76" fmla="*/ 462 w 464"/>
                    <a:gd name="T77" fmla="*/ 66 h 364"/>
                    <a:gd name="T78" fmla="*/ 445 w 464"/>
                    <a:gd name="T79" fmla="*/ 46 h 364"/>
                    <a:gd name="T80" fmla="*/ 412 w 464"/>
                    <a:gd name="T81" fmla="*/ 27 h 364"/>
                    <a:gd name="T82" fmla="*/ 366 w 464"/>
                    <a:gd name="T83" fmla="*/ 13 h 364"/>
                    <a:gd name="T84" fmla="*/ 310 w 464"/>
                    <a:gd name="T85" fmla="*/ 4 h 364"/>
                    <a:gd name="T86" fmla="*/ 248 w 464"/>
                    <a:gd name="T87" fmla="*/ 0 h 364"/>
                    <a:gd name="T88" fmla="*/ 184 w 464"/>
                    <a:gd name="T89" fmla="*/ 1 h 364"/>
                    <a:gd name="T90" fmla="*/ 126 w 464"/>
                    <a:gd name="T91" fmla="*/ 8 h 364"/>
                    <a:gd name="T92" fmla="*/ 73 w 464"/>
                    <a:gd name="T93" fmla="*/ 20 h 364"/>
                    <a:gd name="T94" fmla="*/ 34 w 464"/>
                    <a:gd name="T95" fmla="*/ 37 h 364"/>
                    <a:gd name="T96" fmla="*/ 9 w 464"/>
                    <a:gd name="T97" fmla="*/ 55 h 364"/>
                    <a:gd name="T98" fmla="*/ 0 w 464"/>
                    <a:gd name="T99" fmla="*/ 77 h 3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4"/>
                    <a:gd name="T151" fmla="*/ 0 h 364"/>
                    <a:gd name="T152" fmla="*/ 464 w 464"/>
                    <a:gd name="T153" fmla="*/ 364 h 3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4" h="364">
                      <a:moveTo>
                        <a:pt x="464" y="77"/>
                      </a:moveTo>
                      <a:lnTo>
                        <a:pt x="464" y="77"/>
                      </a:lnTo>
                      <a:lnTo>
                        <a:pt x="462" y="87"/>
                      </a:lnTo>
                      <a:lnTo>
                        <a:pt x="455" y="98"/>
                      </a:lnTo>
                      <a:lnTo>
                        <a:pt x="445" y="107"/>
                      </a:lnTo>
                      <a:lnTo>
                        <a:pt x="430" y="117"/>
                      </a:lnTo>
                      <a:lnTo>
                        <a:pt x="412" y="125"/>
                      </a:lnTo>
                      <a:lnTo>
                        <a:pt x="391" y="133"/>
                      </a:lnTo>
                      <a:lnTo>
                        <a:pt x="366" y="140"/>
                      </a:lnTo>
                      <a:lnTo>
                        <a:pt x="338" y="145"/>
                      </a:lnTo>
                      <a:lnTo>
                        <a:pt x="310" y="149"/>
                      </a:lnTo>
                      <a:lnTo>
                        <a:pt x="280" y="152"/>
                      </a:lnTo>
                      <a:lnTo>
                        <a:pt x="248" y="153"/>
                      </a:lnTo>
                      <a:lnTo>
                        <a:pt x="216" y="153"/>
                      </a:lnTo>
                      <a:lnTo>
                        <a:pt x="186" y="152"/>
                      </a:lnTo>
                      <a:lnTo>
                        <a:pt x="155" y="149"/>
                      </a:lnTo>
                      <a:lnTo>
                        <a:pt x="126" y="145"/>
                      </a:lnTo>
                      <a:lnTo>
                        <a:pt x="98" y="140"/>
                      </a:lnTo>
                      <a:lnTo>
                        <a:pt x="73" y="134"/>
                      </a:lnTo>
                      <a:lnTo>
                        <a:pt x="98" y="140"/>
                      </a:lnTo>
                      <a:lnTo>
                        <a:pt x="126" y="145"/>
                      </a:lnTo>
                      <a:lnTo>
                        <a:pt x="155" y="149"/>
                      </a:lnTo>
                      <a:lnTo>
                        <a:pt x="186" y="152"/>
                      </a:lnTo>
                      <a:lnTo>
                        <a:pt x="216" y="153"/>
                      </a:lnTo>
                      <a:lnTo>
                        <a:pt x="248" y="153"/>
                      </a:lnTo>
                      <a:lnTo>
                        <a:pt x="280" y="152"/>
                      </a:lnTo>
                      <a:lnTo>
                        <a:pt x="310" y="149"/>
                      </a:lnTo>
                      <a:lnTo>
                        <a:pt x="338" y="145"/>
                      </a:lnTo>
                      <a:lnTo>
                        <a:pt x="366" y="140"/>
                      </a:lnTo>
                      <a:lnTo>
                        <a:pt x="391" y="133"/>
                      </a:lnTo>
                      <a:lnTo>
                        <a:pt x="412" y="125"/>
                      </a:lnTo>
                      <a:lnTo>
                        <a:pt x="430" y="117"/>
                      </a:lnTo>
                      <a:lnTo>
                        <a:pt x="445" y="107"/>
                      </a:lnTo>
                      <a:lnTo>
                        <a:pt x="455" y="98"/>
                      </a:lnTo>
                      <a:lnTo>
                        <a:pt x="462" y="87"/>
                      </a:lnTo>
                      <a:lnTo>
                        <a:pt x="464" y="77"/>
                      </a:lnTo>
                      <a:close/>
                      <a:moveTo>
                        <a:pt x="0" y="77"/>
                      </a:moveTo>
                      <a:lnTo>
                        <a:pt x="2" y="87"/>
                      </a:lnTo>
                      <a:lnTo>
                        <a:pt x="9" y="98"/>
                      </a:lnTo>
                      <a:lnTo>
                        <a:pt x="19" y="108"/>
                      </a:lnTo>
                      <a:lnTo>
                        <a:pt x="34" y="117"/>
                      </a:lnTo>
                      <a:lnTo>
                        <a:pt x="52" y="125"/>
                      </a:lnTo>
                      <a:lnTo>
                        <a:pt x="73" y="134"/>
                      </a:lnTo>
                      <a:lnTo>
                        <a:pt x="52" y="125"/>
                      </a:lnTo>
                      <a:lnTo>
                        <a:pt x="34" y="117"/>
                      </a:lnTo>
                      <a:lnTo>
                        <a:pt x="19" y="108"/>
                      </a:lnTo>
                      <a:lnTo>
                        <a:pt x="9" y="98"/>
                      </a:lnTo>
                      <a:lnTo>
                        <a:pt x="2" y="87"/>
                      </a:lnTo>
                      <a:lnTo>
                        <a:pt x="0" y="77"/>
                      </a:lnTo>
                      <a:close/>
                      <a:moveTo>
                        <a:pt x="0" y="77"/>
                      </a:moveTo>
                      <a:lnTo>
                        <a:pt x="0" y="287"/>
                      </a:lnTo>
                      <a:lnTo>
                        <a:pt x="2" y="298"/>
                      </a:lnTo>
                      <a:lnTo>
                        <a:pt x="9" y="309"/>
                      </a:lnTo>
                      <a:lnTo>
                        <a:pt x="19" y="318"/>
                      </a:lnTo>
                      <a:lnTo>
                        <a:pt x="34" y="327"/>
                      </a:lnTo>
                      <a:lnTo>
                        <a:pt x="52" y="336"/>
                      </a:lnTo>
                      <a:lnTo>
                        <a:pt x="73" y="344"/>
                      </a:lnTo>
                      <a:lnTo>
                        <a:pt x="98" y="351"/>
                      </a:lnTo>
                      <a:lnTo>
                        <a:pt x="126" y="356"/>
                      </a:lnTo>
                      <a:lnTo>
                        <a:pt x="154" y="360"/>
                      </a:lnTo>
                      <a:lnTo>
                        <a:pt x="184" y="363"/>
                      </a:lnTo>
                      <a:lnTo>
                        <a:pt x="216" y="364"/>
                      </a:lnTo>
                      <a:lnTo>
                        <a:pt x="248" y="364"/>
                      </a:lnTo>
                      <a:lnTo>
                        <a:pt x="280" y="363"/>
                      </a:lnTo>
                      <a:lnTo>
                        <a:pt x="310" y="360"/>
                      </a:lnTo>
                      <a:lnTo>
                        <a:pt x="338" y="356"/>
                      </a:lnTo>
                      <a:lnTo>
                        <a:pt x="366" y="351"/>
                      </a:lnTo>
                      <a:lnTo>
                        <a:pt x="391" y="344"/>
                      </a:lnTo>
                      <a:lnTo>
                        <a:pt x="412" y="336"/>
                      </a:lnTo>
                      <a:lnTo>
                        <a:pt x="430" y="327"/>
                      </a:lnTo>
                      <a:lnTo>
                        <a:pt x="445" y="318"/>
                      </a:lnTo>
                      <a:lnTo>
                        <a:pt x="455" y="309"/>
                      </a:lnTo>
                      <a:lnTo>
                        <a:pt x="462" y="298"/>
                      </a:lnTo>
                      <a:lnTo>
                        <a:pt x="464" y="287"/>
                      </a:lnTo>
                      <a:lnTo>
                        <a:pt x="464" y="77"/>
                      </a:lnTo>
                      <a:lnTo>
                        <a:pt x="462" y="66"/>
                      </a:lnTo>
                      <a:lnTo>
                        <a:pt x="455" y="55"/>
                      </a:lnTo>
                      <a:lnTo>
                        <a:pt x="445" y="46"/>
                      </a:lnTo>
                      <a:lnTo>
                        <a:pt x="430" y="37"/>
                      </a:lnTo>
                      <a:lnTo>
                        <a:pt x="412" y="27"/>
                      </a:lnTo>
                      <a:lnTo>
                        <a:pt x="391" y="20"/>
                      </a:lnTo>
                      <a:lnTo>
                        <a:pt x="366" y="13"/>
                      </a:lnTo>
                      <a:lnTo>
                        <a:pt x="338" y="8"/>
                      </a:lnTo>
                      <a:lnTo>
                        <a:pt x="310" y="4"/>
                      </a:lnTo>
                      <a:lnTo>
                        <a:pt x="280" y="1"/>
                      </a:lnTo>
                      <a:lnTo>
                        <a:pt x="248" y="0"/>
                      </a:lnTo>
                      <a:lnTo>
                        <a:pt x="216" y="0"/>
                      </a:lnTo>
                      <a:lnTo>
                        <a:pt x="184" y="1"/>
                      </a:lnTo>
                      <a:lnTo>
                        <a:pt x="154" y="4"/>
                      </a:lnTo>
                      <a:lnTo>
                        <a:pt x="126" y="8"/>
                      </a:lnTo>
                      <a:lnTo>
                        <a:pt x="98" y="13"/>
                      </a:lnTo>
                      <a:lnTo>
                        <a:pt x="73" y="20"/>
                      </a:lnTo>
                      <a:lnTo>
                        <a:pt x="52" y="27"/>
                      </a:lnTo>
                      <a:lnTo>
                        <a:pt x="34" y="37"/>
                      </a:lnTo>
                      <a:lnTo>
                        <a:pt x="19" y="46"/>
                      </a:lnTo>
                      <a:lnTo>
                        <a:pt x="9" y="55"/>
                      </a:lnTo>
                      <a:lnTo>
                        <a:pt x="2" y="6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8E85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42" name="Freeform 587"/>
                <p:cNvSpPr>
                  <a:spLocks/>
                </p:cNvSpPr>
                <p:nvPr/>
              </p:nvSpPr>
              <p:spPr bwMode="auto">
                <a:xfrm>
                  <a:off x="941" y="956"/>
                  <a:ext cx="463" cy="154"/>
                </a:xfrm>
                <a:custGeom>
                  <a:avLst/>
                  <a:gdLst>
                    <a:gd name="T0" fmla="*/ 463 w 463"/>
                    <a:gd name="T1" fmla="*/ 77 h 154"/>
                    <a:gd name="T2" fmla="*/ 461 w 463"/>
                    <a:gd name="T3" fmla="*/ 87 h 154"/>
                    <a:gd name="T4" fmla="*/ 454 w 463"/>
                    <a:gd name="T5" fmla="*/ 98 h 154"/>
                    <a:gd name="T6" fmla="*/ 443 w 463"/>
                    <a:gd name="T7" fmla="*/ 108 h 154"/>
                    <a:gd name="T8" fmla="*/ 428 w 463"/>
                    <a:gd name="T9" fmla="*/ 117 h 154"/>
                    <a:gd name="T10" fmla="*/ 409 w 463"/>
                    <a:gd name="T11" fmla="*/ 126 h 154"/>
                    <a:gd name="T12" fmla="*/ 386 w 463"/>
                    <a:gd name="T13" fmla="*/ 134 h 154"/>
                    <a:gd name="T14" fmla="*/ 361 w 463"/>
                    <a:gd name="T15" fmla="*/ 141 h 154"/>
                    <a:gd name="T16" fmla="*/ 333 w 463"/>
                    <a:gd name="T17" fmla="*/ 146 h 154"/>
                    <a:gd name="T18" fmla="*/ 302 w 463"/>
                    <a:gd name="T19" fmla="*/ 150 h 154"/>
                    <a:gd name="T20" fmla="*/ 272 w 463"/>
                    <a:gd name="T21" fmla="*/ 152 h 154"/>
                    <a:gd name="T22" fmla="*/ 239 w 463"/>
                    <a:gd name="T23" fmla="*/ 154 h 154"/>
                    <a:gd name="T24" fmla="*/ 207 w 463"/>
                    <a:gd name="T25" fmla="*/ 153 h 154"/>
                    <a:gd name="T26" fmla="*/ 174 w 463"/>
                    <a:gd name="T27" fmla="*/ 151 h 154"/>
                    <a:gd name="T28" fmla="*/ 144 w 463"/>
                    <a:gd name="T29" fmla="*/ 148 h 154"/>
                    <a:gd name="T30" fmla="*/ 116 w 463"/>
                    <a:gd name="T31" fmla="*/ 144 h 154"/>
                    <a:gd name="T32" fmla="*/ 88 w 463"/>
                    <a:gd name="T33" fmla="*/ 138 h 154"/>
                    <a:gd name="T34" fmla="*/ 65 w 463"/>
                    <a:gd name="T35" fmla="*/ 130 h 154"/>
                    <a:gd name="T36" fmla="*/ 43 w 463"/>
                    <a:gd name="T37" fmla="*/ 122 h 154"/>
                    <a:gd name="T38" fmla="*/ 26 w 463"/>
                    <a:gd name="T39" fmla="*/ 113 h 154"/>
                    <a:gd name="T40" fmla="*/ 14 w 463"/>
                    <a:gd name="T41" fmla="*/ 103 h 154"/>
                    <a:gd name="T42" fmla="*/ 5 w 463"/>
                    <a:gd name="T43" fmla="*/ 92 h 154"/>
                    <a:gd name="T44" fmla="*/ 0 w 463"/>
                    <a:gd name="T45" fmla="*/ 82 h 154"/>
                    <a:gd name="T46" fmla="*/ 0 w 463"/>
                    <a:gd name="T47" fmla="*/ 71 h 154"/>
                    <a:gd name="T48" fmla="*/ 5 w 463"/>
                    <a:gd name="T49" fmla="*/ 60 h 154"/>
                    <a:gd name="T50" fmla="*/ 14 w 463"/>
                    <a:gd name="T51" fmla="*/ 50 h 154"/>
                    <a:gd name="T52" fmla="*/ 26 w 463"/>
                    <a:gd name="T53" fmla="*/ 40 h 154"/>
                    <a:gd name="T54" fmla="*/ 43 w 463"/>
                    <a:gd name="T55" fmla="*/ 31 h 154"/>
                    <a:gd name="T56" fmla="*/ 65 w 463"/>
                    <a:gd name="T57" fmla="*/ 22 h 154"/>
                    <a:gd name="T58" fmla="*/ 88 w 463"/>
                    <a:gd name="T59" fmla="*/ 15 h 154"/>
                    <a:gd name="T60" fmla="*/ 116 w 463"/>
                    <a:gd name="T61" fmla="*/ 10 h 154"/>
                    <a:gd name="T62" fmla="*/ 144 w 463"/>
                    <a:gd name="T63" fmla="*/ 5 h 154"/>
                    <a:gd name="T64" fmla="*/ 174 w 463"/>
                    <a:gd name="T65" fmla="*/ 2 h 154"/>
                    <a:gd name="T66" fmla="*/ 207 w 463"/>
                    <a:gd name="T67" fmla="*/ 0 h 154"/>
                    <a:gd name="T68" fmla="*/ 239 w 463"/>
                    <a:gd name="T69" fmla="*/ 0 h 154"/>
                    <a:gd name="T70" fmla="*/ 272 w 463"/>
                    <a:gd name="T71" fmla="*/ 1 h 154"/>
                    <a:gd name="T72" fmla="*/ 302 w 463"/>
                    <a:gd name="T73" fmla="*/ 3 h 154"/>
                    <a:gd name="T74" fmla="*/ 333 w 463"/>
                    <a:gd name="T75" fmla="*/ 7 h 154"/>
                    <a:gd name="T76" fmla="*/ 361 w 463"/>
                    <a:gd name="T77" fmla="*/ 12 h 154"/>
                    <a:gd name="T78" fmla="*/ 386 w 463"/>
                    <a:gd name="T79" fmla="*/ 19 h 154"/>
                    <a:gd name="T80" fmla="*/ 409 w 463"/>
                    <a:gd name="T81" fmla="*/ 26 h 154"/>
                    <a:gd name="T82" fmla="*/ 428 w 463"/>
                    <a:gd name="T83" fmla="*/ 36 h 154"/>
                    <a:gd name="T84" fmla="*/ 443 w 463"/>
                    <a:gd name="T85" fmla="*/ 45 h 154"/>
                    <a:gd name="T86" fmla="*/ 454 w 463"/>
                    <a:gd name="T87" fmla="*/ 55 h 154"/>
                    <a:gd name="T88" fmla="*/ 461 w 463"/>
                    <a:gd name="T89" fmla="*/ 66 h 154"/>
                    <a:gd name="T90" fmla="*/ 463 w 463"/>
                    <a:gd name="T91" fmla="*/ 77 h 15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63"/>
                    <a:gd name="T139" fmla="*/ 0 h 154"/>
                    <a:gd name="T140" fmla="*/ 463 w 463"/>
                    <a:gd name="T141" fmla="*/ 154 h 15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63" h="154">
                      <a:moveTo>
                        <a:pt x="463" y="77"/>
                      </a:moveTo>
                      <a:lnTo>
                        <a:pt x="461" y="87"/>
                      </a:lnTo>
                      <a:lnTo>
                        <a:pt x="454" y="98"/>
                      </a:lnTo>
                      <a:lnTo>
                        <a:pt x="443" y="108"/>
                      </a:lnTo>
                      <a:lnTo>
                        <a:pt x="428" y="117"/>
                      </a:lnTo>
                      <a:lnTo>
                        <a:pt x="409" y="126"/>
                      </a:lnTo>
                      <a:lnTo>
                        <a:pt x="386" y="134"/>
                      </a:lnTo>
                      <a:lnTo>
                        <a:pt x="361" y="141"/>
                      </a:lnTo>
                      <a:lnTo>
                        <a:pt x="333" y="146"/>
                      </a:lnTo>
                      <a:lnTo>
                        <a:pt x="302" y="150"/>
                      </a:lnTo>
                      <a:lnTo>
                        <a:pt x="272" y="152"/>
                      </a:lnTo>
                      <a:lnTo>
                        <a:pt x="239" y="154"/>
                      </a:lnTo>
                      <a:lnTo>
                        <a:pt x="207" y="153"/>
                      </a:lnTo>
                      <a:lnTo>
                        <a:pt x="174" y="151"/>
                      </a:lnTo>
                      <a:lnTo>
                        <a:pt x="144" y="148"/>
                      </a:lnTo>
                      <a:lnTo>
                        <a:pt x="116" y="144"/>
                      </a:lnTo>
                      <a:lnTo>
                        <a:pt x="88" y="138"/>
                      </a:lnTo>
                      <a:lnTo>
                        <a:pt x="65" y="130"/>
                      </a:lnTo>
                      <a:lnTo>
                        <a:pt x="43" y="122"/>
                      </a:lnTo>
                      <a:lnTo>
                        <a:pt x="26" y="113"/>
                      </a:lnTo>
                      <a:lnTo>
                        <a:pt x="14" y="103"/>
                      </a:lnTo>
                      <a:lnTo>
                        <a:pt x="5" y="92"/>
                      </a:lnTo>
                      <a:lnTo>
                        <a:pt x="0" y="82"/>
                      </a:lnTo>
                      <a:lnTo>
                        <a:pt x="0" y="71"/>
                      </a:lnTo>
                      <a:lnTo>
                        <a:pt x="5" y="60"/>
                      </a:lnTo>
                      <a:lnTo>
                        <a:pt x="14" y="50"/>
                      </a:lnTo>
                      <a:lnTo>
                        <a:pt x="26" y="40"/>
                      </a:lnTo>
                      <a:lnTo>
                        <a:pt x="43" y="31"/>
                      </a:lnTo>
                      <a:lnTo>
                        <a:pt x="65" y="22"/>
                      </a:lnTo>
                      <a:lnTo>
                        <a:pt x="88" y="15"/>
                      </a:lnTo>
                      <a:lnTo>
                        <a:pt x="116" y="10"/>
                      </a:lnTo>
                      <a:lnTo>
                        <a:pt x="144" y="5"/>
                      </a:lnTo>
                      <a:lnTo>
                        <a:pt x="174" y="2"/>
                      </a:lnTo>
                      <a:lnTo>
                        <a:pt x="207" y="0"/>
                      </a:lnTo>
                      <a:lnTo>
                        <a:pt x="239" y="0"/>
                      </a:lnTo>
                      <a:lnTo>
                        <a:pt x="272" y="1"/>
                      </a:lnTo>
                      <a:lnTo>
                        <a:pt x="302" y="3"/>
                      </a:lnTo>
                      <a:lnTo>
                        <a:pt x="333" y="7"/>
                      </a:lnTo>
                      <a:lnTo>
                        <a:pt x="361" y="12"/>
                      </a:lnTo>
                      <a:lnTo>
                        <a:pt x="386" y="19"/>
                      </a:lnTo>
                      <a:lnTo>
                        <a:pt x="409" y="26"/>
                      </a:lnTo>
                      <a:lnTo>
                        <a:pt x="428" y="36"/>
                      </a:lnTo>
                      <a:lnTo>
                        <a:pt x="443" y="45"/>
                      </a:lnTo>
                      <a:lnTo>
                        <a:pt x="454" y="55"/>
                      </a:lnTo>
                      <a:lnTo>
                        <a:pt x="461" y="66"/>
                      </a:lnTo>
                      <a:lnTo>
                        <a:pt x="463" y="77"/>
                      </a:lnTo>
                      <a:close/>
                    </a:path>
                  </a:pathLst>
                </a:custGeom>
                <a:solidFill>
                  <a:srgbClr val="BBB4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43" name="Freeform 588"/>
                <p:cNvSpPr>
                  <a:spLocks noEditPoints="1"/>
                </p:cNvSpPr>
                <p:nvPr/>
              </p:nvSpPr>
              <p:spPr bwMode="auto">
                <a:xfrm>
                  <a:off x="1047" y="970"/>
                  <a:ext cx="244" cy="121"/>
                </a:xfrm>
                <a:custGeom>
                  <a:avLst/>
                  <a:gdLst>
                    <a:gd name="T0" fmla="*/ 45 w 244"/>
                    <a:gd name="T1" fmla="*/ 68 h 121"/>
                    <a:gd name="T2" fmla="*/ 187 w 244"/>
                    <a:gd name="T3" fmla="*/ 68 h 121"/>
                    <a:gd name="T4" fmla="*/ 97 w 244"/>
                    <a:gd name="T5" fmla="*/ 103 h 121"/>
                    <a:gd name="T6" fmla="*/ 45 w 244"/>
                    <a:gd name="T7" fmla="*/ 68 h 121"/>
                    <a:gd name="T8" fmla="*/ 200 w 244"/>
                    <a:gd name="T9" fmla="*/ 53 h 121"/>
                    <a:gd name="T10" fmla="*/ 57 w 244"/>
                    <a:gd name="T11" fmla="*/ 53 h 121"/>
                    <a:gd name="T12" fmla="*/ 148 w 244"/>
                    <a:gd name="T13" fmla="*/ 18 h 121"/>
                    <a:gd name="T14" fmla="*/ 200 w 244"/>
                    <a:gd name="T15" fmla="*/ 53 h 121"/>
                    <a:gd name="T16" fmla="*/ 93 w 244"/>
                    <a:gd name="T17" fmla="*/ 121 h 121"/>
                    <a:gd name="T18" fmla="*/ 244 w 244"/>
                    <a:gd name="T19" fmla="*/ 62 h 121"/>
                    <a:gd name="T20" fmla="*/ 151 w 244"/>
                    <a:gd name="T21" fmla="*/ 0 h 121"/>
                    <a:gd name="T22" fmla="*/ 0 w 244"/>
                    <a:gd name="T23" fmla="*/ 59 h 121"/>
                    <a:gd name="T24" fmla="*/ 93 w 244"/>
                    <a:gd name="T25" fmla="*/ 121 h 1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4"/>
                    <a:gd name="T40" fmla="*/ 0 h 121"/>
                    <a:gd name="T41" fmla="*/ 244 w 244"/>
                    <a:gd name="T42" fmla="*/ 121 h 1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4" h="121">
                      <a:moveTo>
                        <a:pt x="45" y="68"/>
                      </a:moveTo>
                      <a:lnTo>
                        <a:pt x="187" y="68"/>
                      </a:lnTo>
                      <a:lnTo>
                        <a:pt x="97" y="103"/>
                      </a:lnTo>
                      <a:lnTo>
                        <a:pt x="45" y="68"/>
                      </a:lnTo>
                      <a:close/>
                      <a:moveTo>
                        <a:pt x="200" y="53"/>
                      </a:moveTo>
                      <a:lnTo>
                        <a:pt x="57" y="53"/>
                      </a:lnTo>
                      <a:lnTo>
                        <a:pt x="148" y="18"/>
                      </a:lnTo>
                      <a:lnTo>
                        <a:pt x="200" y="53"/>
                      </a:lnTo>
                      <a:close/>
                      <a:moveTo>
                        <a:pt x="93" y="121"/>
                      </a:moveTo>
                      <a:lnTo>
                        <a:pt x="244" y="62"/>
                      </a:lnTo>
                      <a:lnTo>
                        <a:pt x="151" y="0"/>
                      </a:lnTo>
                      <a:lnTo>
                        <a:pt x="0" y="59"/>
                      </a:lnTo>
                      <a:lnTo>
                        <a:pt x="93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44" name="Freeform 589"/>
                <p:cNvSpPr>
                  <a:spLocks noEditPoints="1"/>
                </p:cNvSpPr>
                <p:nvPr/>
              </p:nvSpPr>
              <p:spPr bwMode="auto">
                <a:xfrm>
                  <a:off x="1053" y="974"/>
                  <a:ext cx="244" cy="121"/>
                </a:xfrm>
                <a:custGeom>
                  <a:avLst/>
                  <a:gdLst>
                    <a:gd name="T0" fmla="*/ 44 w 244"/>
                    <a:gd name="T1" fmla="*/ 68 h 121"/>
                    <a:gd name="T2" fmla="*/ 187 w 244"/>
                    <a:gd name="T3" fmla="*/ 68 h 121"/>
                    <a:gd name="T4" fmla="*/ 96 w 244"/>
                    <a:gd name="T5" fmla="*/ 103 h 121"/>
                    <a:gd name="T6" fmla="*/ 44 w 244"/>
                    <a:gd name="T7" fmla="*/ 68 h 121"/>
                    <a:gd name="T8" fmla="*/ 199 w 244"/>
                    <a:gd name="T9" fmla="*/ 54 h 121"/>
                    <a:gd name="T10" fmla="*/ 57 w 244"/>
                    <a:gd name="T11" fmla="*/ 54 h 121"/>
                    <a:gd name="T12" fmla="*/ 147 w 244"/>
                    <a:gd name="T13" fmla="*/ 19 h 121"/>
                    <a:gd name="T14" fmla="*/ 199 w 244"/>
                    <a:gd name="T15" fmla="*/ 54 h 121"/>
                    <a:gd name="T16" fmla="*/ 93 w 244"/>
                    <a:gd name="T17" fmla="*/ 121 h 121"/>
                    <a:gd name="T18" fmla="*/ 244 w 244"/>
                    <a:gd name="T19" fmla="*/ 63 h 121"/>
                    <a:gd name="T20" fmla="*/ 151 w 244"/>
                    <a:gd name="T21" fmla="*/ 0 h 121"/>
                    <a:gd name="T22" fmla="*/ 0 w 244"/>
                    <a:gd name="T23" fmla="*/ 59 h 121"/>
                    <a:gd name="T24" fmla="*/ 93 w 244"/>
                    <a:gd name="T25" fmla="*/ 121 h 1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4"/>
                    <a:gd name="T40" fmla="*/ 0 h 121"/>
                    <a:gd name="T41" fmla="*/ 244 w 244"/>
                    <a:gd name="T42" fmla="*/ 121 h 1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4" h="121">
                      <a:moveTo>
                        <a:pt x="44" y="68"/>
                      </a:moveTo>
                      <a:lnTo>
                        <a:pt x="187" y="68"/>
                      </a:lnTo>
                      <a:lnTo>
                        <a:pt x="96" y="103"/>
                      </a:lnTo>
                      <a:lnTo>
                        <a:pt x="44" y="68"/>
                      </a:lnTo>
                      <a:close/>
                      <a:moveTo>
                        <a:pt x="199" y="54"/>
                      </a:moveTo>
                      <a:lnTo>
                        <a:pt x="57" y="54"/>
                      </a:lnTo>
                      <a:lnTo>
                        <a:pt x="147" y="19"/>
                      </a:lnTo>
                      <a:lnTo>
                        <a:pt x="199" y="54"/>
                      </a:lnTo>
                      <a:close/>
                      <a:moveTo>
                        <a:pt x="93" y="121"/>
                      </a:moveTo>
                      <a:lnTo>
                        <a:pt x="244" y="63"/>
                      </a:lnTo>
                      <a:lnTo>
                        <a:pt x="151" y="0"/>
                      </a:lnTo>
                      <a:lnTo>
                        <a:pt x="0" y="59"/>
                      </a:lnTo>
                      <a:lnTo>
                        <a:pt x="93" y="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45" name="Freeform 590"/>
                <p:cNvSpPr>
                  <a:spLocks noEditPoints="1"/>
                </p:cNvSpPr>
                <p:nvPr/>
              </p:nvSpPr>
              <p:spPr bwMode="auto">
                <a:xfrm>
                  <a:off x="1097" y="1170"/>
                  <a:ext cx="161" cy="97"/>
                </a:xfrm>
                <a:custGeom>
                  <a:avLst/>
                  <a:gdLst>
                    <a:gd name="T0" fmla="*/ 61 w 161"/>
                    <a:gd name="T1" fmla="*/ 55 h 97"/>
                    <a:gd name="T2" fmla="*/ 78 w 161"/>
                    <a:gd name="T3" fmla="*/ 55 h 97"/>
                    <a:gd name="T4" fmla="*/ 113 w 161"/>
                    <a:gd name="T5" fmla="*/ 97 h 97"/>
                    <a:gd name="T6" fmla="*/ 161 w 161"/>
                    <a:gd name="T7" fmla="*/ 97 h 97"/>
                    <a:gd name="T8" fmla="*/ 161 w 161"/>
                    <a:gd name="T9" fmla="*/ 80 h 97"/>
                    <a:gd name="T10" fmla="*/ 141 w 161"/>
                    <a:gd name="T11" fmla="*/ 80 h 97"/>
                    <a:gd name="T12" fmla="*/ 116 w 161"/>
                    <a:gd name="T13" fmla="*/ 51 h 97"/>
                    <a:gd name="T14" fmla="*/ 120 w 161"/>
                    <a:gd name="T15" fmla="*/ 49 h 97"/>
                    <a:gd name="T16" fmla="*/ 128 w 161"/>
                    <a:gd name="T17" fmla="*/ 46 h 97"/>
                    <a:gd name="T18" fmla="*/ 135 w 161"/>
                    <a:gd name="T19" fmla="*/ 42 h 97"/>
                    <a:gd name="T20" fmla="*/ 138 w 161"/>
                    <a:gd name="T21" fmla="*/ 38 h 97"/>
                    <a:gd name="T22" fmla="*/ 142 w 161"/>
                    <a:gd name="T23" fmla="*/ 33 h 97"/>
                    <a:gd name="T24" fmla="*/ 143 w 161"/>
                    <a:gd name="T25" fmla="*/ 27 h 97"/>
                    <a:gd name="T26" fmla="*/ 142 w 161"/>
                    <a:gd name="T27" fmla="*/ 24 h 97"/>
                    <a:gd name="T28" fmla="*/ 141 w 161"/>
                    <a:gd name="T29" fmla="*/ 18 h 97"/>
                    <a:gd name="T30" fmla="*/ 136 w 161"/>
                    <a:gd name="T31" fmla="*/ 13 h 97"/>
                    <a:gd name="T32" fmla="*/ 130 w 161"/>
                    <a:gd name="T33" fmla="*/ 8 h 97"/>
                    <a:gd name="T34" fmla="*/ 128 w 161"/>
                    <a:gd name="T35" fmla="*/ 6 h 97"/>
                    <a:gd name="T36" fmla="*/ 121 w 161"/>
                    <a:gd name="T37" fmla="*/ 3 h 97"/>
                    <a:gd name="T38" fmla="*/ 113 w 161"/>
                    <a:gd name="T39" fmla="*/ 1 h 97"/>
                    <a:gd name="T40" fmla="*/ 104 w 161"/>
                    <a:gd name="T41" fmla="*/ 0 h 97"/>
                    <a:gd name="T42" fmla="*/ 93 w 161"/>
                    <a:gd name="T43" fmla="*/ 0 h 97"/>
                    <a:gd name="T44" fmla="*/ 0 w 161"/>
                    <a:gd name="T45" fmla="*/ 0 h 97"/>
                    <a:gd name="T46" fmla="*/ 0 w 161"/>
                    <a:gd name="T47" fmla="*/ 16 h 97"/>
                    <a:gd name="T48" fmla="*/ 21 w 161"/>
                    <a:gd name="T49" fmla="*/ 16 h 97"/>
                    <a:gd name="T50" fmla="*/ 21 w 161"/>
                    <a:gd name="T51" fmla="*/ 80 h 97"/>
                    <a:gd name="T52" fmla="*/ 0 w 161"/>
                    <a:gd name="T53" fmla="*/ 80 h 97"/>
                    <a:gd name="T54" fmla="*/ 0 w 161"/>
                    <a:gd name="T55" fmla="*/ 97 h 97"/>
                    <a:gd name="T56" fmla="*/ 81 w 161"/>
                    <a:gd name="T57" fmla="*/ 97 h 97"/>
                    <a:gd name="T58" fmla="*/ 81 w 161"/>
                    <a:gd name="T59" fmla="*/ 80 h 97"/>
                    <a:gd name="T60" fmla="*/ 61 w 161"/>
                    <a:gd name="T61" fmla="*/ 80 h 97"/>
                    <a:gd name="T62" fmla="*/ 61 w 161"/>
                    <a:gd name="T63" fmla="*/ 55 h 97"/>
                    <a:gd name="T64" fmla="*/ 61 w 161"/>
                    <a:gd name="T65" fmla="*/ 16 h 97"/>
                    <a:gd name="T66" fmla="*/ 78 w 161"/>
                    <a:gd name="T67" fmla="*/ 16 h 97"/>
                    <a:gd name="T68" fmla="*/ 87 w 161"/>
                    <a:gd name="T69" fmla="*/ 16 h 97"/>
                    <a:gd name="T70" fmla="*/ 94 w 161"/>
                    <a:gd name="T71" fmla="*/ 18 h 97"/>
                    <a:gd name="T72" fmla="*/ 99 w 161"/>
                    <a:gd name="T73" fmla="*/ 22 h 97"/>
                    <a:gd name="T74" fmla="*/ 101 w 161"/>
                    <a:gd name="T75" fmla="*/ 28 h 97"/>
                    <a:gd name="T76" fmla="*/ 101 w 161"/>
                    <a:gd name="T77" fmla="*/ 29 h 97"/>
                    <a:gd name="T78" fmla="*/ 99 w 161"/>
                    <a:gd name="T79" fmla="*/ 33 h 97"/>
                    <a:gd name="T80" fmla="*/ 93 w 161"/>
                    <a:gd name="T81" fmla="*/ 36 h 97"/>
                    <a:gd name="T82" fmla="*/ 86 w 161"/>
                    <a:gd name="T83" fmla="*/ 38 h 97"/>
                    <a:gd name="T84" fmla="*/ 75 w 161"/>
                    <a:gd name="T85" fmla="*/ 39 h 97"/>
                    <a:gd name="T86" fmla="*/ 61 w 161"/>
                    <a:gd name="T87" fmla="*/ 39 h 97"/>
                    <a:gd name="T88" fmla="*/ 61 w 161"/>
                    <a:gd name="T89" fmla="*/ 16 h 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1"/>
                    <a:gd name="T136" fmla="*/ 0 h 97"/>
                    <a:gd name="T137" fmla="*/ 161 w 161"/>
                    <a:gd name="T138" fmla="*/ 97 h 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1" h="97">
                      <a:moveTo>
                        <a:pt x="61" y="55"/>
                      </a:moveTo>
                      <a:lnTo>
                        <a:pt x="78" y="55"/>
                      </a:lnTo>
                      <a:lnTo>
                        <a:pt x="113" y="97"/>
                      </a:lnTo>
                      <a:lnTo>
                        <a:pt x="161" y="97"/>
                      </a:lnTo>
                      <a:lnTo>
                        <a:pt x="161" y="80"/>
                      </a:lnTo>
                      <a:lnTo>
                        <a:pt x="141" y="80"/>
                      </a:lnTo>
                      <a:lnTo>
                        <a:pt x="116" y="51"/>
                      </a:lnTo>
                      <a:lnTo>
                        <a:pt x="120" y="49"/>
                      </a:lnTo>
                      <a:lnTo>
                        <a:pt x="128" y="46"/>
                      </a:lnTo>
                      <a:lnTo>
                        <a:pt x="135" y="42"/>
                      </a:lnTo>
                      <a:lnTo>
                        <a:pt x="138" y="38"/>
                      </a:lnTo>
                      <a:lnTo>
                        <a:pt x="142" y="33"/>
                      </a:lnTo>
                      <a:lnTo>
                        <a:pt x="143" y="27"/>
                      </a:lnTo>
                      <a:lnTo>
                        <a:pt x="142" y="24"/>
                      </a:lnTo>
                      <a:lnTo>
                        <a:pt x="141" y="18"/>
                      </a:lnTo>
                      <a:lnTo>
                        <a:pt x="136" y="13"/>
                      </a:lnTo>
                      <a:lnTo>
                        <a:pt x="130" y="8"/>
                      </a:lnTo>
                      <a:lnTo>
                        <a:pt x="128" y="6"/>
                      </a:lnTo>
                      <a:lnTo>
                        <a:pt x="121" y="3"/>
                      </a:lnTo>
                      <a:lnTo>
                        <a:pt x="113" y="1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1" y="16"/>
                      </a:lnTo>
                      <a:lnTo>
                        <a:pt x="21" y="80"/>
                      </a:lnTo>
                      <a:lnTo>
                        <a:pt x="0" y="80"/>
                      </a:lnTo>
                      <a:lnTo>
                        <a:pt x="0" y="97"/>
                      </a:lnTo>
                      <a:lnTo>
                        <a:pt x="81" y="97"/>
                      </a:lnTo>
                      <a:lnTo>
                        <a:pt x="81" y="80"/>
                      </a:lnTo>
                      <a:lnTo>
                        <a:pt x="61" y="80"/>
                      </a:lnTo>
                      <a:lnTo>
                        <a:pt x="61" y="55"/>
                      </a:lnTo>
                      <a:close/>
                      <a:moveTo>
                        <a:pt x="61" y="16"/>
                      </a:moveTo>
                      <a:lnTo>
                        <a:pt x="78" y="16"/>
                      </a:lnTo>
                      <a:lnTo>
                        <a:pt x="87" y="16"/>
                      </a:lnTo>
                      <a:lnTo>
                        <a:pt x="94" y="18"/>
                      </a:lnTo>
                      <a:lnTo>
                        <a:pt x="99" y="22"/>
                      </a:lnTo>
                      <a:lnTo>
                        <a:pt x="101" y="28"/>
                      </a:lnTo>
                      <a:lnTo>
                        <a:pt x="101" y="29"/>
                      </a:lnTo>
                      <a:lnTo>
                        <a:pt x="99" y="33"/>
                      </a:lnTo>
                      <a:lnTo>
                        <a:pt x="93" y="36"/>
                      </a:lnTo>
                      <a:lnTo>
                        <a:pt x="86" y="38"/>
                      </a:lnTo>
                      <a:lnTo>
                        <a:pt x="75" y="39"/>
                      </a:lnTo>
                      <a:lnTo>
                        <a:pt x="61" y="39"/>
                      </a:lnTo>
                      <a:lnTo>
                        <a:pt x="6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546" name="Freeform 591"/>
                <p:cNvSpPr>
                  <a:spLocks noEditPoints="1"/>
                </p:cNvSpPr>
                <p:nvPr/>
              </p:nvSpPr>
              <p:spPr bwMode="auto">
                <a:xfrm>
                  <a:off x="1086" y="1160"/>
                  <a:ext cx="161" cy="97"/>
                </a:xfrm>
                <a:custGeom>
                  <a:avLst/>
                  <a:gdLst>
                    <a:gd name="T0" fmla="*/ 61 w 161"/>
                    <a:gd name="T1" fmla="*/ 54 h 97"/>
                    <a:gd name="T2" fmla="*/ 79 w 161"/>
                    <a:gd name="T3" fmla="*/ 54 h 97"/>
                    <a:gd name="T4" fmla="*/ 114 w 161"/>
                    <a:gd name="T5" fmla="*/ 97 h 97"/>
                    <a:gd name="T6" fmla="*/ 161 w 161"/>
                    <a:gd name="T7" fmla="*/ 97 h 97"/>
                    <a:gd name="T8" fmla="*/ 161 w 161"/>
                    <a:gd name="T9" fmla="*/ 81 h 97"/>
                    <a:gd name="T10" fmla="*/ 141 w 161"/>
                    <a:gd name="T11" fmla="*/ 81 h 97"/>
                    <a:gd name="T12" fmla="*/ 115 w 161"/>
                    <a:gd name="T13" fmla="*/ 51 h 97"/>
                    <a:gd name="T14" fmla="*/ 121 w 161"/>
                    <a:gd name="T15" fmla="*/ 50 h 97"/>
                    <a:gd name="T16" fmla="*/ 129 w 161"/>
                    <a:gd name="T17" fmla="*/ 46 h 97"/>
                    <a:gd name="T18" fmla="*/ 135 w 161"/>
                    <a:gd name="T19" fmla="*/ 43 h 97"/>
                    <a:gd name="T20" fmla="*/ 139 w 161"/>
                    <a:gd name="T21" fmla="*/ 38 h 97"/>
                    <a:gd name="T22" fmla="*/ 141 w 161"/>
                    <a:gd name="T23" fmla="*/ 33 h 97"/>
                    <a:gd name="T24" fmla="*/ 143 w 161"/>
                    <a:gd name="T25" fmla="*/ 27 h 97"/>
                    <a:gd name="T26" fmla="*/ 143 w 161"/>
                    <a:gd name="T27" fmla="*/ 24 h 97"/>
                    <a:gd name="T28" fmla="*/ 140 w 161"/>
                    <a:gd name="T29" fmla="*/ 18 h 97"/>
                    <a:gd name="T30" fmla="*/ 137 w 161"/>
                    <a:gd name="T31" fmla="*/ 13 h 97"/>
                    <a:gd name="T32" fmla="*/ 131 w 161"/>
                    <a:gd name="T33" fmla="*/ 8 h 97"/>
                    <a:gd name="T34" fmla="*/ 128 w 161"/>
                    <a:gd name="T35" fmla="*/ 7 h 97"/>
                    <a:gd name="T36" fmla="*/ 122 w 161"/>
                    <a:gd name="T37" fmla="*/ 4 h 97"/>
                    <a:gd name="T38" fmla="*/ 113 w 161"/>
                    <a:gd name="T39" fmla="*/ 2 h 97"/>
                    <a:gd name="T40" fmla="*/ 104 w 161"/>
                    <a:gd name="T41" fmla="*/ 1 h 97"/>
                    <a:gd name="T42" fmla="*/ 93 w 161"/>
                    <a:gd name="T43" fmla="*/ 0 h 97"/>
                    <a:gd name="T44" fmla="*/ 0 w 161"/>
                    <a:gd name="T45" fmla="*/ 0 h 97"/>
                    <a:gd name="T46" fmla="*/ 0 w 161"/>
                    <a:gd name="T47" fmla="*/ 16 h 97"/>
                    <a:gd name="T48" fmla="*/ 21 w 161"/>
                    <a:gd name="T49" fmla="*/ 16 h 97"/>
                    <a:gd name="T50" fmla="*/ 21 w 161"/>
                    <a:gd name="T51" fmla="*/ 81 h 97"/>
                    <a:gd name="T52" fmla="*/ 0 w 161"/>
                    <a:gd name="T53" fmla="*/ 81 h 97"/>
                    <a:gd name="T54" fmla="*/ 0 w 161"/>
                    <a:gd name="T55" fmla="*/ 97 h 97"/>
                    <a:gd name="T56" fmla="*/ 80 w 161"/>
                    <a:gd name="T57" fmla="*/ 97 h 97"/>
                    <a:gd name="T58" fmla="*/ 80 w 161"/>
                    <a:gd name="T59" fmla="*/ 81 h 97"/>
                    <a:gd name="T60" fmla="*/ 61 w 161"/>
                    <a:gd name="T61" fmla="*/ 81 h 97"/>
                    <a:gd name="T62" fmla="*/ 61 w 161"/>
                    <a:gd name="T63" fmla="*/ 54 h 97"/>
                    <a:gd name="T64" fmla="*/ 61 w 161"/>
                    <a:gd name="T65" fmla="*/ 16 h 97"/>
                    <a:gd name="T66" fmla="*/ 79 w 161"/>
                    <a:gd name="T67" fmla="*/ 16 h 97"/>
                    <a:gd name="T68" fmla="*/ 87 w 161"/>
                    <a:gd name="T69" fmla="*/ 17 h 97"/>
                    <a:gd name="T70" fmla="*/ 95 w 161"/>
                    <a:gd name="T71" fmla="*/ 19 h 97"/>
                    <a:gd name="T72" fmla="*/ 98 w 161"/>
                    <a:gd name="T73" fmla="*/ 22 h 97"/>
                    <a:gd name="T74" fmla="*/ 101 w 161"/>
                    <a:gd name="T75" fmla="*/ 27 h 97"/>
                    <a:gd name="T76" fmla="*/ 101 w 161"/>
                    <a:gd name="T77" fmla="*/ 28 h 97"/>
                    <a:gd name="T78" fmla="*/ 98 w 161"/>
                    <a:gd name="T79" fmla="*/ 34 h 97"/>
                    <a:gd name="T80" fmla="*/ 94 w 161"/>
                    <a:gd name="T81" fmla="*/ 37 h 97"/>
                    <a:gd name="T82" fmla="*/ 86 w 161"/>
                    <a:gd name="T83" fmla="*/ 39 h 97"/>
                    <a:gd name="T84" fmla="*/ 76 w 161"/>
                    <a:gd name="T85" fmla="*/ 39 h 97"/>
                    <a:gd name="T86" fmla="*/ 61 w 161"/>
                    <a:gd name="T87" fmla="*/ 39 h 97"/>
                    <a:gd name="T88" fmla="*/ 61 w 161"/>
                    <a:gd name="T89" fmla="*/ 16 h 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1"/>
                    <a:gd name="T136" fmla="*/ 0 h 97"/>
                    <a:gd name="T137" fmla="*/ 161 w 161"/>
                    <a:gd name="T138" fmla="*/ 97 h 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1" h="97">
                      <a:moveTo>
                        <a:pt x="61" y="54"/>
                      </a:moveTo>
                      <a:lnTo>
                        <a:pt x="79" y="54"/>
                      </a:lnTo>
                      <a:lnTo>
                        <a:pt x="114" y="97"/>
                      </a:lnTo>
                      <a:lnTo>
                        <a:pt x="161" y="97"/>
                      </a:lnTo>
                      <a:lnTo>
                        <a:pt x="161" y="81"/>
                      </a:lnTo>
                      <a:lnTo>
                        <a:pt x="141" y="81"/>
                      </a:lnTo>
                      <a:lnTo>
                        <a:pt x="115" y="51"/>
                      </a:lnTo>
                      <a:lnTo>
                        <a:pt x="121" y="50"/>
                      </a:lnTo>
                      <a:lnTo>
                        <a:pt x="129" y="46"/>
                      </a:lnTo>
                      <a:lnTo>
                        <a:pt x="135" y="43"/>
                      </a:lnTo>
                      <a:lnTo>
                        <a:pt x="139" y="38"/>
                      </a:lnTo>
                      <a:lnTo>
                        <a:pt x="141" y="33"/>
                      </a:lnTo>
                      <a:lnTo>
                        <a:pt x="143" y="27"/>
                      </a:lnTo>
                      <a:lnTo>
                        <a:pt x="143" y="24"/>
                      </a:lnTo>
                      <a:lnTo>
                        <a:pt x="140" y="18"/>
                      </a:lnTo>
                      <a:lnTo>
                        <a:pt x="137" y="13"/>
                      </a:lnTo>
                      <a:lnTo>
                        <a:pt x="131" y="8"/>
                      </a:lnTo>
                      <a:lnTo>
                        <a:pt x="128" y="7"/>
                      </a:lnTo>
                      <a:lnTo>
                        <a:pt x="122" y="4"/>
                      </a:lnTo>
                      <a:lnTo>
                        <a:pt x="113" y="2"/>
                      </a:lnTo>
                      <a:lnTo>
                        <a:pt x="104" y="1"/>
                      </a:lnTo>
                      <a:lnTo>
                        <a:pt x="93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1" y="16"/>
                      </a:lnTo>
                      <a:lnTo>
                        <a:pt x="21" y="81"/>
                      </a:lnTo>
                      <a:lnTo>
                        <a:pt x="0" y="81"/>
                      </a:lnTo>
                      <a:lnTo>
                        <a:pt x="0" y="97"/>
                      </a:lnTo>
                      <a:lnTo>
                        <a:pt x="80" y="97"/>
                      </a:lnTo>
                      <a:lnTo>
                        <a:pt x="80" y="81"/>
                      </a:lnTo>
                      <a:lnTo>
                        <a:pt x="61" y="81"/>
                      </a:lnTo>
                      <a:lnTo>
                        <a:pt x="61" y="54"/>
                      </a:lnTo>
                      <a:close/>
                      <a:moveTo>
                        <a:pt x="61" y="16"/>
                      </a:moveTo>
                      <a:lnTo>
                        <a:pt x="79" y="16"/>
                      </a:lnTo>
                      <a:lnTo>
                        <a:pt x="87" y="17"/>
                      </a:lnTo>
                      <a:lnTo>
                        <a:pt x="95" y="19"/>
                      </a:lnTo>
                      <a:lnTo>
                        <a:pt x="98" y="22"/>
                      </a:lnTo>
                      <a:lnTo>
                        <a:pt x="101" y="27"/>
                      </a:lnTo>
                      <a:lnTo>
                        <a:pt x="101" y="28"/>
                      </a:lnTo>
                      <a:lnTo>
                        <a:pt x="98" y="34"/>
                      </a:lnTo>
                      <a:lnTo>
                        <a:pt x="94" y="37"/>
                      </a:lnTo>
                      <a:lnTo>
                        <a:pt x="86" y="39"/>
                      </a:lnTo>
                      <a:lnTo>
                        <a:pt x="76" y="39"/>
                      </a:lnTo>
                      <a:lnTo>
                        <a:pt x="61" y="39"/>
                      </a:lnTo>
                      <a:lnTo>
                        <a:pt x="6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4387" name="Group 548"/>
          <p:cNvGrpSpPr>
            <a:grpSpLocks/>
          </p:cNvGrpSpPr>
          <p:nvPr/>
        </p:nvGrpSpPr>
        <p:grpSpPr bwMode="auto">
          <a:xfrm>
            <a:off x="8882063" y="2828925"/>
            <a:ext cx="241300" cy="296863"/>
            <a:chOff x="11438294" y="1143228"/>
            <a:chExt cx="1601000" cy="2041907"/>
          </a:xfrm>
        </p:grpSpPr>
        <p:sp>
          <p:nvSpPr>
            <p:cNvPr id="14495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96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88" name="Group 549"/>
          <p:cNvGrpSpPr>
            <a:grpSpLocks/>
          </p:cNvGrpSpPr>
          <p:nvPr/>
        </p:nvGrpSpPr>
        <p:grpSpPr bwMode="auto">
          <a:xfrm>
            <a:off x="8523288" y="2363788"/>
            <a:ext cx="241300" cy="298450"/>
            <a:chOff x="11438294" y="1143228"/>
            <a:chExt cx="1601000" cy="2041907"/>
          </a:xfrm>
        </p:grpSpPr>
        <p:sp>
          <p:nvSpPr>
            <p:cNvPr id="14493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94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89" name="Group 552"/>
          <p:cNvGrpSpPr>
            <a:grpSpLocks/>
          </p:cNvGrpSpPr>
          <p:nvPr/>
        </p:nvGrpSpPr>
        <p:grpSpPr bwMode="auto">
          <a:xfrm>
            <a:off x="8975725" y="2382838"/>
            <a:ext cx="239713" cy="296862"/>
            <a:chOff x="11438294" y="1143228"/>
            <a:chExt cx="1601000" cy="2041907"/>
          </a:xfrm>
        </p:grpSpPr>
        <p:sp>
          <p:nvSpPr>
            <p:cNvPr id="14491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92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0" name="Group 555"/>
          <p:cNvGrpSpPr>
            <a:grpSpLocks/>
          </p:cNvGrpSpPr>
          <p:nvPr/>
        </p:nvGrpSpPr>
        <p:grpSpPr bwMode="auto">
          <a:xfrm>
            <a:off x="9170988" y="2384425"/>
            <a:ext cx="241300" cy="298450"/>
            <a:chOff x="11438294" y="1143228"/>
            <a:chExt cx="1601000" cy="2041907"/>
          </a:xfrm>
        </p:grpSpPr>
        <p:sp>
          <p:nvSpPr>
            <p:cNvPr id="14489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90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1" name="Group 558"/>
          <p:cNvGrpSpPr>
            <a:grpSpLocks/>
          </p:cNvGrpSpPr>
          <p:nvPr/>
        </p:nvGrpSpPr>
        <p:grpSpPr bwMode="auto">
          <a:xfrm>
            <a:off x="8740775" y="2387600"/>
            <a:ext cx="241300" cy="298450"/>
            <a:chOff x="11438294" y="1143228"/>
            <a:chExt cx="1601000" cy="2041907"/>
          </a:xfrm>
        </p:grpSpPr>
        <p:sp>
          <p:nvSpPr>
            <p:cNvPr id="14487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88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2" name="Group 570"/>
          <p:cNvGrpSpPr>
            <a:grpSpLocks/>
          </p:cNvGrpSpPr>
          <p:nvPr/>
        </p:nvGrpSpPr>
        <p:grpSpPr bwMode="auto">
          <a:xfrm>
            <a:off x="6981825" y="2278063"/>
            <a:ext cx="241300" cy="298450"/>
            <a:chOff x="11438294" y="1143228"/>
            <a:chExt cx="1601000" cy="2041907"/>
          </a:xfrm>
        </p:grpSpPr>
        <p:sp>
          <p:nvSpPr>
            <p:cNvPr id="14485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86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3" name="Group 573"/>
          <p:cNvGrpSpPr>
            <a:grpSpLocks/>
          </p:cNvGrpSpPr>
          <p:nvPr/>
        </p:nvGrpSpPr>
        <p:grpSpPr bwMode="auto">
          <a:xfrm>
            <a:off x="7199313" y="2287588"/>
            <a:ext cx="241300" cy="296862"/>
            <a:chOff x="11438294" y="1143228"/>
            <a:chExt cx="1601000" cy="2041907"/>
          </a:xfrm>
        </p:grpSpPr>
        <p:sp>
          <p:nvSpPr>
            <p:cNvPr id="14483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84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4" name="Group 576"/>
          <p:cNvGrpSpPr>
            <a:grpSpLocks/>
          </p:cNvGrpSpPr>
          <p:nvPr/>
        </p:nvGrpSpPr>
        <p:grpSpPr bwMode="auto">
          <a:xfrm>
            <a:off x="6832600" y="1925638"/>
            <a:ext cx="233363" cy="280987"/>
            <a:chOff x="11438294" y="1143228"/>
            <a:chExt cx="1601000" cy="2041907"/>
          </a:xfrm>
        </p:grpSpPr>
        <p:sp>
          <p:nvSpPr>
            <p:cNvPr id="14481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82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5" name="Group 579"/>
          <p:cNvGrpSpPr>
            <a:grpSpLocks/>
          </p:cNvGrpSpPr>
          <p:nvPr/>
        </p:nvGrpSpPr>
        <p:grpSpPr bwMode="auto">
          <a:xfrm>
            <a:off x="7270750" y="1928813"/>
            <a:ext cx="233363" cy="280987"/>
            <a:chOff x="11438294" y="1143228"/>
            <a:chExt cx="1601000" cy="2041907"/>
          </a:xfrm>
        </p:grpSpPr>
        <p:sp>
          <p:nvSpPr>
            <p:cNvPr id="14479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80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6" name="Group 582"/>
          <p:cNvGrpSpPr>
            <a:grpSpLocks/>
          </p:cNvGrpSpPr>
          <p:nvPr/>
        </p:nvGrpSpPr>
        <p:grpSpPr bwMode="auto">
          <a:xfrm>
            <a:off x="7043738" y="1933575"/>
            <a:ext cx="233362" cy="282575"/>
            <a:chOff x="11438294" y="1143228"/>
            <a:chExt cx="1601000" cy="2041907"/>
          </a:xfrm>
        </p:grpSpPr>
        <p:sp>
          <p:nvSpPr>
            <p:cNvPr id="14477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78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7" name="Group 585"/>
          <p:cNvGrpSpPr>
            <a:grpSpLocks/>
          </p:cNvGrpSpPr>
          <p:nvPr/>
        </p:nvGrpSpPr>
        <p:grpSpPr bwMode="auto">
          <a:xfrm>
            <a:off x="7081838" y="1528763"/>
            <a:ext cx="233362" cy="282575"/>
            <a:chOff x="11438294" y="1143228"/>
            <a:chExt cx="1601000" cy="2041907"/>
          </a:xfrm>
        </p:grpSpPr>
        <p:sp>
          <p:nvSpPr>
            <p:cNvPr id="14475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76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8" name="Group 561"/>
          <p:cNvGrpSpPr>
            <a:grpSpLocks/>
          </p:cNvGrpSpPr>
          <p:nvPr/>
        </p:nvGrpSpPr>
        <p:grpSpPr bwMode="auto">
          <a:xfrm>
            <a:off x="6821488" y="2459038"/>
            <a:ext cx="236537" cy="244475"/>
            <a:chOff x="11438294" y="1143228"/>
            <a:chExt cx="1601000" cy="2041907"/>
          </a:xfrm>
        </p:grpSpPr>
        <p:sp>
          <p:nvSpPr>
            <p:cNvPr id="14473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74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99" name="Group 564"/>
          <p:cNvGrpSpPr>
            <a:grpSpLocks/>
          </p:cNvGrpSpPr>
          <p:nvPr/>
        </p:nvGrpSpPr>
        <p:grpSpPr bwMode="auto">
          <a:xfrm>
            <a:off x="7272338" y="2462213"/>
            <a:ext cx="238125" cy="244475"/>
            <a:chOff x="11438294" y="1143228"/>
            <a:chExt cx="1601000" cy="2041907"/>
          </a:xfrm>
        </p:grpSpPr>
        <p:sp>
          <p:nvSpPr>
            <p:cNvPr id="14471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72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400" name="Group 567"/>
          <p:cNvGrpSpPr>
            <a:grpSpLocks/>
          </p:cNvGrpSpPr>
          <p:nvPr/>
        </p:nvGrpSpPr>
        <p:grpSpPr bwMode="auto">
          <a:xfrm>
            <a:off x="7038975" y="2466975"/>
            <a:ext cx="236538" cy="244475"/>
            <a:chOff x="11438294" y="1143228"/>
            <a:chExt cx="1601000" cy="2041907"/>
          </a:xfrm>
        </p:grpSpPr>
        <p:sp>
          <p:nvSpPr>
            <p:cNvPr id="14469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70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401" name="Group 591"/>
          <p:cNvGrpSpPr>
            <a:grpSpLocks/>
          </p:cNvGrpSpPr>
          <p:nvPr/>
        </p:nvGrpSpPr>
        <p:grpSpPr bwMode="auto">
          <a:xfrm>
            <a:off x="8680450" y="1936750"/>
            <a:ext cx="241300" cy="296863"/>
            <a:chOff x="11438294" y="1143228"/>
            <a:chExt cx="1601000" cy="2041907"/>
          </a:xfrm>
        </p:grpSpPr>
        <p:sp>
          <p:nvSpPr>
            <p:cNvPr id="14467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68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402" name="Group 594"/>
          <p:cNvGrpSpPr>
            <a:grpSpLocks/>
          </p:cNvGrpSpPr>
          <p:nvPr/>
        </p:nvGrpSpPr>
        <p:grpSpPr bwMode="auto">
          <a:xfrm>
            <a:off x="9131300" y="1939925"/>
            <a:ext cx="241300" cy="296863"/>
            <a:chOff x="11438294" y="1143228"/>
            <a:chExt cx="1601000" cy="2041907"/>
          </a:xfrm>
        </p:grpSpPr>
        <p:sp>
          <p:nvSpPr>
            <p:cNvPr id="14465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66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403" name="Group 597"/>
          <p:cNvGrpSpPr>
            <a:grpSpLocks/>
          </p:cNvGrpSpPr>
          <p:nvPr/>
        </p:nvGrpSpPr>
        <p:grpSpPr bwMode="auto">
          <a:xfrm>
            <a:off x="8897938" y="1944688"/>
            <a:ext cx="241300" cy="298450"/>
            <a:chOff x="11438294" y="1143228"/>
            <a:chExt cx="1601000" cy="2041907"/>
          </a:xfrm>
        </p:grpSpPr>
        <p:sp>
          <p:nvSpPr>
            <p:cNvPr id="14463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64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404" name="Group 600"/>
          <p:cNvGrpSpPr>
            <a:grpSpLocks/>
          </p:cNvGrpSpPr>
          <p:nvPr/>
        </p:nvGrpSpPr>
        <p:grpSpPr bwMode="auto">
          <a:xfrm>
            <a:off x="8829675" y="1484313"/>
            <a:ext cx="241300" cy="298450"/>
            <a:chOff x="11438294" y="1143228"/>
            <a:chExt cx="1601000" cy="2041907"/>
          </a:xfrm>
        </p:grpSpPr>
        <p:sp>
          <p:nvSpPr>
            <p:cNvPr id="14461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62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405" name="Group 603"/>
          <p:cNvGrpSpPr>
            <a:grpSpLocks/>
          </p:cNvGrpSpPr>
          <p:nvPr/>
        </p:nvGrpSpPr>
        <p:grpSpPr bwMode="auto">
          <a:xfrm>
            <a:off x="9059863" y="1487488"/>
            <a:ext cx="239712" cy="298450"/>
            <a:chOff x="11438294" y="1143228"/>
            <a:chExt cx="1601000" cy="2041907"/>
          </a:xfrm>
        </p:grpSpPr>
        <p:sp>
          <p:nvSpPr>
            <p:cNvPr id="14459" name="Freeform 401"/>
            <p:cNvSpPr>
              <a:spLocks noEditPoints="1"/>
            </p:cNvSpPr>
            <p:nvPr/>
          </p:nvSpPr>
          <p:spPr bwMode="auto">
            <a:xfrm>
              <a:off x="11438294" y="1143228"/>
              <a:ext cx="1601000" cy="2041907"/>
            </a:xfrm>
            <a:custGeom>
              <a:avLst/>
              <a:gdLst>
                <a:gd name="T0" fmla="*/ 5035 w 7949"/>
                <a:gd name="T1" fmla="*/ 676 h 12090"/>
                <a:gd name="T2" fmla="*/ 4834 w 7949"/>
                <a:gd name="T3" fmla="*/ 844 h 12090"/>
                <a:gd name="T4" fmla="*/ 4834 w 7949"/>
                <a:gd name="T5" fmla="*/ 1013 h 12090"/>
                <a:gd name="T6" fmla="*/ 4431 w 7949"/>
                <a:gd name="T7" fmla="*/ 1520 h 12090"/>
                <a:gd name="T8" fmla="*/ 4230 w 7949"/>
                <a:gd name="T9" fmla="*/ 1689 h 12090"/>
                <a:gd name="T10" fmla="*/ 3827 w 7949"/>
                <a:gd name="T11" fmla="*/ 1689 h 12090"/>
                <a:gd name="T12" fmla="*/ 3424 w 7949"/>
                <a:gd name="T13" fmla="*/ 1689 h 12090"/>
                <a:gd name="T14" fmla="*/ 3021 w 7949"/>
                <a:gd name="T15" fmla="*/ 1689 h 12090"/>
                <a:gd name="T16" fmla="*/ 2820 w 7949"/>
                <a:gd name="T17" fmla="*/ 1689 h 12090"/>
                <a:gd name="T18" fmla="*/ 2215 w 7949"/>
                <a:gd name="T19" fmla="*/ 1689 h 12090"/>
                <a:gd name="T20" fmla="*/ 1813 w 7949"/>
                <a:gd name="T21" fmla="*/ 1520 h 12090"/>
                <a:gd name="T22" fmla="*/ 1611 w 7949"/>
                <a:gd name="T23" fmla="*/ 1013 h 12090"/>
                <a:gd name="T24" fmla="*/ 1611 w 7949"/>
                <a:gd name="T25" fmla="*/ 676 h 12090"/>
                <a:gd name="T26" fmla="*/ 1410 w 7949"/>
                <a:gd name="T27" fmla="*/ 507 h 12090"/>
                <a:gd name="T28" fmla="*/ 1410 w 7949"/>
                <a:gd name="T29" fmla="*/ 338 h 12090"/>
                <a:gd name="T30" fmla="*/ 1611 w 7949"/>
                <a:gd name="T31" fmla="*/ 338 h 12090"/>
                <a:gd name="T32" fmla="*/ 1813 w 7949"/>
                <a:gd name="T33" fmla="*/ 169 h 12090"/>
                <a:gd name="T34" fmla="*/ 2014 w 7949"/>
                <a:gd name="T35" fmla="*/ 169 h 12090"/>
                <a:gd name="T36" fmla="*/ 2417 w 7949"/>
                <a:gd name="T37" fmla="*/ 169 h 12090"/>
                <a:gd name="T38" fmla="*/ 2820 w 7949"/>
                <a:gd name="T39" fmla="*/ 0 h 12090"/>
                <a:gd name="T40" fmla="*/ 3424 w 7949"/>
                <a:gd name="T41" fmla="*/ 0 h 12090"/>
                <a:gd name="T42" fmla="*/ 3827 w 7949"/>
                <a:gd name="T43" fmla="*/ 0 h 12090"/>
                <a:gd name="T44" fmla="*/ 4431 w 7949"/>
                <a:gd name="T45" fmla="*/ 0 h 12090"/>
                <a:gd name="T46" fmla="*/ 4632 w 7949"/>
                <a:gd name="T47" fmla="*/ 169 h 12090"/>
                <a:gd name="T48" fmla="*/ 4834 w 7949"/>
                <a:gd name="T49" fmla="*/ 338 h 12090"/>
                <a:gd name="T50" fmla="*/ 5035 w 7949"/>
                <a:gd name="T51" fmla="*/ 338 h 12090"/>
                <a:gd name="T52" fmla="*/ 5639 w 7949"/>
                <a:gd name="T53" fmla="*/ 5236 h 12090"/>
                <a:gd name="T54" fmla="*/ 5438 w 7949"/>
                <a:gd name="T55" fmla="*/ 5573 h 12090"/>
                <a:gd name="T56" fmla="*/ 5438 w 7949"/>
                <a:gd name="T57" fmla="*/ 5911 h 12090"/>
                <a:gd name="T58" fmla="*/ 5438 w 7949"/>
                <a:gd name="T59" fmla="*/ 6080 h 12090"/>
                <a:gd name="T60" fmla="*/ 5237 w 7949"/>
                <a:gd name="T61" fmla="*/ 6418 h 12090"/>
                <a:gd name="T62" fmla="*/ 4632 w 7949"/>
                <a:gd name="T63" fmla="*/ 6756 h 12090"/>
                <a:gd name="T64" fmla="*/ 3827 w 7949"/>
                <a:gd name="T65" fmla="*/ 6925 h 12090"/>
                <a:gd name="T66" fmla="*/ 2820 w 7949"/>
                <a:gd name="T67" fmla="*/ 7093 h 12090"/>
                <a:gd name="T68" fmla="*/ 2014 w 7949"/>
                <a:gd name="T69" fmla="*/ 7093 h 12090"/>
                <a:gd name="T70" fmla="*/ 1208 w 7949"/>
                <a:gd name="T71" fmla="*/ 6925 h 12090"/>
                <a:gd name="T72" fmla="*/ 604 w 7949"/>
                <a:gd name="T73" fmla="*/ 6587 h 12090"/>
                <a:gd name="T74" fmla="*/ 201 w 7949"/>
                <a:gd name="T75" fmla="*/ 6418 h 12090"/>
                <a:gd name="T76" fmla="*/ 201 w 7949"/>
                <a:gd name="T77" fmla="*/ 6080 h 12090"/>
                <a:gd name="T78" fmla="*/ 0 w 7949"/>
                <a:gd name="T79" fmla="*/ 5911 h 12090"/>
                <a:gd name="T80" fmla="*/ 0 w 7949"/>
                <a:gd name="T81" fmla="*/ 5573 h 12090"/>
                <a:gd name="T82" fmla="*/ 0 w 7949"/>
                <a:gd name="T83" fmla="*/ 4898 h 12090"/>
                <a:gd name="T84" fmla="*/ 201 w 7949"/>
                <a:gd name="T85" fmla="*/ 4391 h 12090"/>
                <a:gd name="T86" fmla="*/ 201 w 7949"/>
                <a:gd name="T87" fmla="*/ 3885 h 12090"/>
                <a:gd name="T88" fmla="*/ 604 w 7949"/>
                <a:gd name="T89" fmla="*/ 3209 h 12090"/>
                <a:gd name="T90" fmla="*/ 806 w 7949"/>
                <a:gd name="T91" fmla="*/ 2702 h 12090"/>
                <a:gd name="T92" fmla="*/ 1410 w 7949"/>
                <a:gd name="T93" fmla="*/ 2364 h 12090"/>
                <a:gd name="T94" fmla="*/ 1813 w 7949"/>
                <a:gd name="T95" fmla="*/ 2027 h 12090"/>
                <a:gd name="T96" fmla="*/ 2215 w 7949"/>
                <a:gd name="T97" fmla="*/ 1858 h 12090"/>
                <a:gd name="T98" fmla="*/ 2820 w 7949"/>
                <a:gd name="T99" fmla="*/ 1858 h 12090"/>
                <a:gd name="T100" fmla="*/ 3223 w 7949"/>
                <a:gd name="T101" fmla="*/ 1858 h 12090"/>
                <a:gd name="T102" fmla="*/ 3424 w 7949"/>
                <a:gd name="T103" fmla="*/ 1858 h 12090"/>
                <a:gd name="T104" fmla="*/ 3827 w 7949"/>
                <a:gd name="T105" fmla="*/ 2027 h 12090"/>
                <a:gd name="T106" fmla="*/ 4230 w 7949"/>
                <a:gd name="T107" fmla="*/ 2196 h 12090"/>
                <a:gd name="T108" fmla="*/ 4632 w 7949"/>
                <a:gd name="T109" fmla="*/ 2533 h 12090"/>
                <a:gd name="T110" fmla="*/ 4834 w 7949"/>
                <a:gd name="T111" fmla="*/ 2871 h 12090"/>
                <a:gd name="T112" fmla="*/ 5237 w 7949"/>
                <a:gd name="T113" fmla="*/ 3378 h 12090"/>
                <a:gd name="T114" fmla="*/ 5237 w 7949"/>
                <a:gd name="T115" fmla="*/ 3885 h 12090"/>
                <a:gd name="T116" fmla="*/ 5438 w 7949"/>
                <a:gd name="T117" fmla="*/ 4391 h 12090"/>
                <a:gd name="T118" fmla="*/ 5438 w 7949"/>
                <a:gd name="T119" fmla="*/ 4898 h 12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9"/>
                <a:gd name="T181" fmla="*/ 0 h 12090"/>
                <a:gd name="T182" fmla="*/ 7949 w 7949"/>
                <a:gd name="T183" fmla="*/ 12090 h 12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9" h="12090">
                  <a:moveTo>
                    <a:pt x="7217" y="915"/>
                  </a:moveTo>
                  <a:lnTo>
                    <a:pt x="7216" y="942"/>
                  </a:lnTo>
                  <a:lnTo>
                    <a:pt x="7214" y="968"/>
                  </a:lnTo>
                  <a:lnTo>
                    <a:pt x="7212" y="995"/>
                  </a:lnTo>
                  <a:lnTo>
                    <a:pt x="7208" y="1022"/>
                  </a:lnTo>
                  <a:lnTo>
                    <a:pt x="7204" y="1050"/>
                  </a:lnTo>
                  <a:lnTo>
                    <a:pt x="7198" y="1078"/>
                  </a:lnTo>
                  <a:lnTo>
                    <a:pt x="7192" y="1108"/>
                  </a:lnTo>
                  <a:lnTo>
                    <a:pt x="7184" y="1138"/>
                  </a:lnTo>
                  <a:lnTo>
                    <a:pt x="7176" y="1168"/>
                  </a:lnTo>
                  <a:lnTo>
                    <a:pt x="7166" y="1198"/>
                  </a:lnTo>
                  <a:lnTo>
                    <a:pt x="7155" y="1229"/>
                  </a:lnTo>
                  <a:lnTo>
                    <a:pt x="7144" y="1262"/>
                  </a:lnTo>
                  <a:lnTo>
                    <a:pt x="7131" y="1294"/>
                  </a:lnTo>
                  <a:lnTo>
                    <a:pt x="7118" y="1327"/>
                  </a:lnTo>
                  <a:lnTo>
                    <a:pt x="7102" y="1360"/>
                  </a:lnTo>
                  <a:lnTo>
                    <a:pt x="7086" y="1395"/>
                  </a:lnTo>
                  <a:lnTo>
                    <a:pt x="7070" y="1430"/>
                  </a:lnTo>
                  <a:lnTo>
                    <a:pt x="7052" y="1465"/>
                  </a:lnTo>
                  <a:lnTo>
                    <a:pt x="7033" y="1500"/>
                  </a:lnTo>
                  <a:lnTo>
                    <a:pt x="7014" y="1536"/>
                  </a:lnTo>
                  <a:lnTo>
                    <a:pt x="6993" y="1574"/>
                  </a:lnTo>
                  <a:lnTo>
                    <a:pt x="6972" y="1611"/>
                  </a:lnTo>
                  <a:lnTo>
                    <a:pt x="6948" y="1649"/>
                  </a:lnTo>
                  <a:lnTo>
                    <a:pt x="6924" y="1687"/>
                  </a:lnTo>
                  <a:lnTo>
                    <a:pt x="6900" y="1727"/>
                  </a:lnTo>
                  <a:lnTo>
                    <a:pt x="6874" y="1766"/>
                  </a:lnTo>
                  <a:lnTo>
                    <a:pt x="6847" y="1806"/>
                  </a:lnTo>
                  <a:lnTo>
                    <a:pt x="6819" y="1847"/>
                  </a:lnTo>
                  <a:lnTo>
                    <a:pt x="6760" y="1931"/>
                  </a:lnTo>
                  <a:lnTo>
                    <a:pt x="6698" y="2016"/>
                  </a:lnTo>
                  <a:lnTo>
                    <a:pt x="6624" y="2116"/>
                  </a:lnTo>
                  <a:lnTo>
                    <a:pt x="6555" y="2212"/>
                  </a:lnTo>
                  <a:lnTo>
                    <a:pt x="6489" y="2303"/>
                  </a:lnTo>
                  <a:lnTo>
                    <a:pt x="6428" y="2390"/>
                  </a:lnTo>
                  <a:lnTo>
                    <a:pt x="6370" y="2473"/>
                  </a:lnTo>
                  <a:lnTo>
                    <a:pt x="6317" y="2551"/>
                  </a:lnTo>
                  <a:lnTo>
                    <a:pt x="6266" y="2624"/>
                  </a:lnTo>
                  <a:lnTo>
                    <a:pt x="6221" y="2694"/>
                  </a:lnTo>
                  <a:lnTo>
                    <a:pt x="6179" y="2758"/>
                  </a:lnTo>
                  <a:lnTo>
                    <a:pt x="6141" y="2820"/>
                  </a:lnTo>
                  <a:lnTo>
                    <a:pt x="6107" y="2875"/>
                  </a:lnTo>
                  <a:lnTo>
                    <a:pt x="6077" y="2926"/>
                  </a:lnTo>
                  <a:lnTo>
                    <a:pt x="6051" y="2974"/>
                  </a:lnTo>
                  <a:lnTo>
                    <a:pt x="6029" y="3017"/>
                  </a:lnTo>
                  <a:lnTo>
                    <a:pt x="6011" y="3055"/>
                  </a:lnTo>
                  <a:lnTo>
                    <a:pt x="5997" y="3089"/>
                  </a:lnTo>
                  <a:lnTo>
                    <a:pt x="5933" y="3067"/>
                  </a:lnTo>
                  <a:lnTo>
                    <a:pt x="5871" y="3047"/>
                  </a:lnTo>
                  <a:lnTo>
                    <a:pt x="5808" y="3027"/>
                  </a:lnTo>
                  <a:lnTo>
                    <a:pt x="5745" y="3009"/>
                  </a:lnTo>
                  <a:lnTo>
                    <a:pt x="5683" y="2990"/>
                  </a:lnTo>
                  <a:lnTo>
                    <a:pt x="5621" y="2973"/>
                  </a:lnTo>
                  <a:lnTo>
                    <a:pt x="5558" y="2956"/>
                  </a:lnTo>
                  <a:lnTo>
                    <a:pt x="5497" y="2939"/>
                  </a:lnTo>
                  <a:lnTo>
                    <a:pt x="5435" y="2923"/>
                  </a:lnTo>
                  <a:lnTo>
                    <a:pt x="5374" y="2908"/>
                  </a:lnTo>
                  <a:lnTo>
                    <a:pt x="5313" y="2894"/>
                  </a:lnTo>
                  <a:lnTo>
                    <a:pt x="5251" y="2880"/>
                  </a:lnTo>
                  <a:lnTo>
                    <a:pt x="5191" y="2867"/>
                  </a:lnTo>
                  <a:lnTo>
                    <a:pt x="5130" y="2855"/>
                  </a:lnTo>
                  <a:lnTo>
                    <a:pt x="5070" y="2843"/>
                  </a:lnTo>
                  <a:lnTo>
                    <a:pt x="5009" y="2832"/>
                  </a:lnTo>
                  <a:lnTo>
                    <a:pt x="4949" y="2822"/>
                  </a:lnTo>
                  <a:lnTo>
                    <a:pt x="4890" y="2812"/>
                  </a:lnTo>
                  <a:lnTo>
                    <a:pt x="4829" y="2803"/>
                  </a:lnTo>
                  <a:lnTo>
                    <a:pt x="4770" y="2795"/>
                  </a:lnTo>
                  <a:lnTo>
                    <a:pt x="4710" y="2788"/>
                  </a:lnTo>
                  <a:lnTo>
                    <a:pt x="4652" y="2781"/>
                  </a:lnTo>
                  <a:lnTo>
                    <a:pt x="4592" y="2773"/>
                  </a:lnTo>
                  <a:lnTo>
                    <a:pt x="4534" y="2768"/>
                  </a:lnTo>
                  <a:lnTo>
                    <a:pt x="4475" y="2763"/>
                  </a:lnTo>
                  <a:lnTo>
                    <a:pt x="4416" y="2758"/>
                  </a:lnTo>
                  <a:lnTo>
                    <a:pt x="4358" y="2755"/>
                  </a:lnTo>
                  <a:lnTo>
                    <a:pt x="4300" y="2752"/>
                  </a:lnTo>
                  <a:lnTo>
                    <a:pt x="4242" y="2749"/>
                  </a:lnTo>
                  <a:lnTo>
                    <a:pt x="4184" y="2748"/>
                  </a:lnTo>
                  <a:lnTo>
                    <a:pt x="4127" y="2747"/>
                  </a:lnTo>
                  <a:lnTo>
                    <a:pt x="4070" y="2746"/>
                  </a:lnTo>
                  <a:lnTo>
                    <a:pt x="3997" y="2747"/>
                  </a:lnTo>
                  <a:lnTo>
                    <a:pt x="3924" y="2747"/>
                  </a:lnTo>
                  <a:lnTo>
                    <a:pt x="3850" y="2749"/>
                  </a:lnTo>
                  <a:lnTo>
                    <a:pt x="3777" y="2751"/>
                  </a:lnTo>
                  <a:lnTo>
                    <a:pt x="3703" y="2753"/>
                  </a:lnTo>
                  <a:lnTo>
                    <a:pt x="3628" y="2756"/>
                  </a:lnTo>
                  <a:lnTo>
                    <a:pt x="3554" y="2760"/>
                  </a:lnTo>
                  <a:lnTo>
                    <a:pt x="3478" y="2764"/>
                  </a:lnTo>
                  <a:lnTo>
                    <a:pt x="3404" y="2769"/>
                  </a:lnTo>
                  <a:lnTo>
                    <a:pt x="3327" y="2775"/>
                  </a:lnTo>
                  <a:lnTo>
                    <a:pt x="3252" y="2782"/>
                  </a:lnTo>
                  <a:lnTo>
                    <a:pt x="3175" y="2788"/>
                  </a:lnTo>
                  <a:lnTo>
                    <a:pt x="3099" y="2795"/>
                  </a:lnTo>
                  <a:lnTo>
                    <a:pt x="3022" y="2803"/>
                  </a:lnTo>
                  <a:lnTo>
                    <a:pt x="2946" y="2811"/>
                  </a:lnTo>
                  <a:lnTo>
                    <a:pt x="2868" y="2820"/>
                  </a:lnTo>
                  <a:lnTo>
                    <a:pt x="2822" y="2730"/>
                  </a:lnTo>
                  <a:lnTo>
                    <a:pt x="2777" y="2642"/>
                  </a:lnTo>
                  <a:lnTo>
                    <a:pt x="2734" y="2556"/>
                  </a:lnTo>
                  <a:lnTo>
                    <a:pt x="2692" y="2472"/>
                  </a:lnTo>
                  <a:lnTo>
                    <a:pt x="2651" y="2388"/>
                  </a:lnTo>
                  <a:lnTo>
                    <a:pt x="2613" y="2307"/>
                  </a:lnTo>
                  <a:lnTo>
                    <a:pt x="2576" y="2228"/>
                  </a:lnTo>
                  <a:lnTo>
                    <a:pt x="2540" y="2150"/>
                  </a:lnTo>
                  <a:lnTo>
                    <a:pt x="2505" y="2074"/>
                  </a:lnTo>
                  <a:lnTo>
                    <a:pt x="2473" y="2000"/>
                  </a:lnTo>
                  <a:lnTo>
                    <a:pt x="2441" y="1928"/>
                  </a:lnTo>
                  <a:lnTo>
                    <a:pt x="2412" y="1857"/>
                  </a:lnTo>
                  <a:lnTo>
                    <a:pt x="2382" y="1788"/>
                  </a:lnTo>
                  <a:lnTo>
                    <a:pt x="2356" y="1721"/>
                  </a:lnTo>
                  <a:lnTo>
                    <a:pt x="2330" y="1655"/>
                  </a:lnTo>
                  <a:lnTo>
                    <a:pt x="2307" y="1591"/>
                  </a:lnTo>
                  <a:lnTo>
                    <a:pt x="2284" y="1529"/>
                  </a:lnTo>
                  <a:lnTo>
                    <a:pt x="2263" y="1469"/>
                  </a:lnTo>
                  <a:lnTo>
                    <a:pt x="2243" y="1410"/>
                  </a:lnTo>
                  <a:lnTo>
                    <a:pt x="2224" y="1353"/>
                  </a:lnTo>
                  <a:lnTo>
                    <a:pt x="2208" y="1298"/>
                  </a:lnTo>
                  <a:lnTo>
                    <a:pt x="2193" y="1245"/>
                  </a:lnTo>
                  <a:lnTo>
                    <a:pt x="2179" y="1193"/>
                  </a:lnTo>
                  <a:lnTo>
                    <a:pt x="2167" y="1143"/>
                  </a:lnTo>
                  <a:lnTo>
                    <a:pt x="2156" y="1095"/>
                  </a:lnTo>
                  <a:lnTo>
                    <a:pt x="2147" y="1048"/>
                  </a:lnTo>
                  <a:lnTo>
                    <a:pt x="2139" y="1003"/>
                  </a:lnTo>
                  <a:lnTo>
                    <a:pt x="2132" y="960"/>
                  </a:lnTo>
                  <a:lnTo>
                    <a:pt x="2127" y="918"/>
                  </a:lnTo>
                  <a:lnTo>
                    <a:pt x="2124" y="879"/>
                  </a:lnTo>
                  <a:lnTo>
                    <a:pt x="2121" y="841"/>
                  </a:lnTo>
                  <a:lnTo>
                    <a:pt x="2121" y="805"/>
                  </a:lnTo>
                  <a:lnTo>
                    <a:pt x="2121" y="786"/>
                  </a:lnTo>
                  <a:lnTo>
                    <a:pt x="2123" y="766"/>
                  </a:lnTo>
                  <a:lnTo>
                    <a:pt x="2125" y="748"/>
                  </a:lnTo>
                  <a:lnTo>
                    <a:pt x="2129" y="730"/>
                  </a:lnTo>
                  <a:lnTo>
                    <a:pt x="2133" y="712"/>
                  </a:lnTo>
                  <a:lnTo>
                    <a:pt x="2139" y="695"/>
                  </a:lnTo>
                  <a:lnTo>
                    <a:pt x="2145" y="679"/>
                  </a:lnTo>
                  <a:lnTo>
                    <a:pt x="2153" y="662"/>
                  </a:lnTo>
                  <a:lnTo>
                    <a:pt x="2162" y="646"/>
                  </a:lnTo>
                  <a:lnTo>
                    <a:pt x="2171" y="631"/>
                  </a:lnTo>
                  <a:lnTo>
                    <a:pt x="2182" y="614"/>
                  </a:lnTo>
                  <a:lnTo>
                    <a:pt x="2194" y="600"/>
                  </a:lnTo>
                  <a:lnTo>
                    <a:pt x="2206" y="585"/>
                  </a:lnTo>
                  <a:lnTo>
                    <a:pt x="2220" y="571"/>
                  </a:lnTo>
                  <a:lnTo>
                    <a:pt x="2235" y="557"/>
                  </a:lnTo>
                  <a:lnTo>
                    <a:pt x="2252" y="544"/>
                  </a:lnTo>
                  <a:lnTo>
                    <a:pt x="2268" y="531"/>
                  </a:lnTo>
                  <a:lnTo>
                    <a:pt x="2286" y="519"/>
                  </a:lnTo>
                  <a:lnTo>
                    <a:pt x="2305" y="507"/>
                  </a:lnTo>
                  <a:lnTo>
                    <a:pt x="2325" y="495"/>
                  </a:lnTo>
                  <a:lnTo>
                    <a:pt x="2346" y="483"/>
                  </a:lnTo>
                  <a:lnTo>
                    <a:pt x="2367" y="473"/>
                  </a:lnTo>
                  <a:lnTo>
                    <a:pt x="2391" y="461"/>
                  </a:lnTo>
                  <a:lnTo>
                    <a:pt x="2415" y="451"/>
                  </a:lnTo>
                  <a:lnTo>
                    <a:pt x="2440" y="441"/>
                  </a:lnTo>
                  <a:lnTo>
                    <a:pt x="2466" y="432"/>
                  </a:lnTo>
                  <a:lnTo>
                    <a:pt x="2493" y="423"/>
                  </a:lnTo>
                  <a:lnTo>
                    <a:pt x="2521" y="414"/>
                  </a:lnTo>
                  <a:lnTo>
                    <a:pt x="2551" y="406"/>
                  </a:lnTo>
                  <a:lnTo>
                    <a:pt x="2581" y="398"/>
                  </a:lnTo>
                  <a:lnTo>
                    <a:pt x="2612" y="391"/>
                  </a:lnTo>
                  <a:lnTo>
                    <a:pt x="2644" y="383"/>
                  </a:lnTo>
                  <a:lnTo>
                    <a:pt x="2702" y="372"/>
                  </a:lnTo>
                  <a:lnTo>
                    <a:pt x="2758" y="362"/>
                  </a:lnTo>
                  <a:lnTo>
                    <a:pt x="2816" y="352"/>
                  </a:lnTo>
                  <a:lnTo>
                    <a:pt x="2873" y="343"/>
                  </a:lnTo>
                  <a:lnTo>
                    <a:pt x="2930" y="334"/>
                  </a:lnTo>
                  <a:lnTo>
                    <a:pt x="2988" y="326"/>
                  </a:lnTo>
                  <a:lnTo>
                    <a:pt x="3045" y="319"/>
                  </a:lnTo>
                  <a:lnTo>
                    <a:pt x="3104" y="313"/>
                  </a:lnTo>
                  <a:lnTo>
                    <a:pt x="3162" y="307"/>
                  </a:lnTo>
                  <a:lnTo>
                    <a:pt x="3221" y="302"/>
                  </a:lnTo>
                  <a:lnTo>
                    <a:pt x="3280" y="298"/>
                  </a:lnTo>
                  <a:lnTo>
                    <a:pt x="3338" y="294"/>
                  </a:lnTo>
                  <a:lnTo>
                    <a:pt x="3398" y="291"/>
                  </a:lnTo>
                  <a:lnTo>
                    <a:pt x="3457" y="290"/>
                  </a:lnTo>
                  <a:lnTo>
                    <a:pt x="3518" y="288"/>
                  </a:lnTo>
                  <a:lnTo>
                    <a:pt x="3577" y="288"/>
                  </a:lnTo>
                  <a:lnTo>
                    <a:pt x="3449" y="1497"/>
                  </a:lnTo>
                  <a:lnTo>
                    <a:pt x="3607" y="1529"/>
                  </a:lnTo>
                  <a:lnTo>
                    <a:pt x="4054" y="98"/>
                  </a:lnTo>
                  <a:lnTo>
                    <a:pt x="4096" y="86"/>
                  </a:lnTo>
                  <a:lnTo>
                    <a:pt x="4144" y="75"/>
                  </a:lnTo>
                  <a:lnTo>
                    <a:pt x="4198" y="65"/>
                  </a:lnTo>
                  <a:lnTo>
                    <a:pt x="4255" y="56"/>
                  </a:lnTo>
                  <a:lnTo>
                    <a:pt x="4318" y="47"/>
                  </a:lnTo>
                  <a:lnTo>
                    <a:pt x="4386" y="39"/>
                  </a:lnTo>
                  <a:lnTo>
                    <a:pt x="4458" y="32"/>
                  </a:lnTo>
                  <a:lnTo>
                    <a:pt x="4535" y="25"/>
                  </a:lnTo>
                  <a:lnTo>
                    <a:pt x="4618" y="20"/>
                  </a:lnTo>
                  <a:lnTo>
                    <a:pt x="4704" y="15"/>
                  </a:lnTo>
                  <a:lnTo>
                    <a:pt x="4797" y="11"/>
                  </a:lnTo>
                  <a:lnTo>
                    <a:pt x="4894" y="7"/>
                  </a:lnTo>
                  <a:lnTo>
                    <a:pt x="4994" y="5"/>
                  </a:lnTo>
                  <a:lnTo>
                    <a:pt x="5101" y="3"/>
                  </a:lnTo>
                  <a:lnTo>
                    <a:pt x="5212" y="1"/>
                  </a:lnTo>
                  <a:lnTo>
                    <a:pt x="5328" y="0"/>
                  </a:lnTo>
                  <a:lnTo>
                    <a:pt x="5397" y="1"/>
                  </a:lnTo>
                  <a:lnTo>
                    <a:pt x="5466" y="4"/>
                  </a:lnTo>
                  <a:lnTo>
                    <a:pt x="5535" y="9"/>
                  </a:lnTo>
                  <a:lnTo>
                    <a:pt x="5605" y="14"/>
                  </a:lnTo>
                  <a:lnTo>
                    <a:pt x="5675" y="22"/>
                  </a:lnTo>
                  <a:lnTo>
                    <a:pt x="5745" y="31"/>
                  </a:lnTo>
                  <a:lnTo>
                    <a:pt x="5815" y="41"/>
                  </a:lnTo>
                  <a:lnTo>
                    <a:pt x="5886" y="53"/>
                  </a:lnTo>
                  <a:lnTo>
                    <a:pt x="5957" y="67"/>
                  </a:lnTo>
                  <a:lnTo>
                    <a:pt x="6028" y="83"/>
                  </a:lnTo>
                  <a:lnTo>
                    <a:pt x="6099" y="100"/>
                  </a:lnTo>
                  <a:lnTo>
                    <a:pt x="6171" y="118"/>
                  </a:lnTo>
                  <a:lnTo>
                    <a:pt x="6242" y="139"/>
                  </a:lnTo>
                  <a:lnTo>
                    <a:pt x="6314" y="161"/>
                  </a:lnTo>
                  <a:lnTo>
                    <a:pt x="6386" y="185"/>
                  </a:lnTo>
                  <a:lnTo>
                    <a:pt x="6459" y="210"/>
                  </a:lnTo>
                  <a:lnTo>
                    <a:pt x="6505" y="227"/>
                  </a:lnTo>
                  <a:lnTo>
                    <a:pt x="6550" y="244"/>
                  </a:lnTo>
                  <a:lnTo>
                    <a:pt x="6594" y="261"/>
                  </a:lnTo>
                  <a:lnTo>
                    <a:pt x="6636" y="279"/>
                  </a:lnTo>
                  <a:lnTo>
                    <a:pt x="6677" y="297"/>
                  </a:lnTo>
                  <a:lnTo>
                    <a:pt x="6717" y="317"/>
                  </a:lnTo>
                  <a:lnTo>
                    <a:pt x="6754" y="336"/>
                  </a:lnTo>
                  <a:lnTo>
                    <a:pt x="6790" y="355"/>
                  </a:lnTo>
                  <a:lnTo>
                    <a:pt x="6825" y="375"/>
                  </a:lnTo>
                  <a:lnTo>
                    <a:pt x="6859" y="394"/>
                  </a:lnTo>
                  <a:lnTo>
                    <a:pt x="6890" y="415"/>
                  </a:lnTo>
                  <a:lnTo>
                    <a:pt x="6920" y="435"/>
                  </a:lnTo>
                  <a:lnTo>
                    <a:pt x="6949" y="456"/>
                  </a:lnTo>
                  <a:lnTo>
                    <a:pt x="6977" y="478"/>
                  </a:lnTo>
                  <a:lnTo>
                    <a:pt x="7003" y="499"/>
                  </a:lnTo>
                  <a:lnTo>
                    <a:pt x="7027" y="521"/>
                  </a:lnTo>
                  <a:lnTo>
                    <a:pt x="7050" y="543"/>
                  </a:lnTo>
                  <a:lnTo>
                    <a:pt x="7071" y="566"/>
                  </a:lnTo>
                  <a:lnTo>
                    <a:pt x="7091" y="588"/>
                  </a:lnTo>
                  <a:lnTo>
                    <a:pt x="7111" y="611"/>
                  </a:lnTo>
                  <a:lnTo>
                    <a:pt x="7127" y="636"/>
                  </a:lnTo>
                  <a:lnTo>
                    <a:pt x="7143" y="660"/>
                  </a:lnTo>
                  <a:lnTo>
                    <a:pt x="7157" y="684"/>
                  </a:lnTo>
                  <a:lnTo>
                    <a:pt x="7169" y="708"/>
                  </a:lnTo>
                  <a:lnTo>
                    <a:pt x="7180" y="733"/>
                  </a:lnTo>
                  <a:lnTo>
                    <a:pt x="7190" y="758"/>
                  </a:lnTo>
                  <a:lnTo>
                    <a:pt x="7198" y="784"/>
                  </a:lnTo>
                  <a:lnTo>
                    <a:pt x="7205" y="810"/>
                  </a:lnTo>
                  <a:lnTo>
                    <a:pt x="7210" y="836"/>
                  </a:lnTo>
                  <a:lnTo>
                    <a:pt x="7214" y="862"/>
                  </a:lnTo>
                  <a:lnTo>
                    <a:pt x="7216" y="889"/>
                  </a:lnTo>
                  <a:lnTo>
                    <a:pt x="7217" y="915"/>
                  </a:lnTo>
                  <a:close/>
                  <a:moveTo>
                    <a:pt x="7949" y="8874"/>
                  </a:moveTo>
                  <a:lnTo>
                    <a:pt x="7948" y="8943"/>
                  </a:lnTo>
                  <a:lnTo>
                    <a:pt x="7947" y="9012"/>
                  </a:lnTo>
                  <a:lnTo>
                    <a:pt x="7945" y="9079"/>
                  </a:lnTo>
                  <a:lnTo>
                    <a:pt x="7943" y="9147"/>
                  </a:lnTo>
                  <a:lnTo>
                    <a:pt x="7939" y="9213"/>
                  </a:lnTo>
                  <a:lnTo>
                    <a:pt x="7935" y="9280"/>
                  </a:lnTo>
                  <a:lnTo>
                    <a:pt x="7930" y="9345"/>
                  </a:lnTo>
                  <a:lnTo>
                    <a:pt x="7925" y="9409"/>
                  </a:lnTo>
                  <a:lnTo>
                    <a:pt x="7919" y="9474"/>
                  </a:lnTo>
                  <a:lnTo>
                    <a:pt x="7912" y="9537"/>
                  </a:lnTo>
                  <a:lnTo>
                    <a:pt x="7904" y="9601"/>
                  </a:lnTo>
                  <a:lnTo>
                    <a:pt x="7896" y="9663"/>
                  </a:lnTo>
                  <a:lnTo>
                    <a:pt x="7887" y="9726"/>
                  </a:lnTo>
                  <a:lnTo>
                    <a:pt x="7878" y="9787"/>
                  </a:lnTo>
                  <a:lnTo>
                    <a:pt x="7867" y="9847"/>
                  </a:lnTo>
                  <a:lnTo>
                    <a:pt x="7856" y="9908"/>
                  </a:lnTo>
                  <a:lnTo>
                    <a:pt x="7845" y="9967"/>
                  </a:lnTo>
                  <a:lnTo>
                    <a:pt x="7832" y="10026"/>
                  </a:lnTo>
                  <a:lnTo>
                    <a:pt x="7819" y="10085"/>
                  </a:lnTo>
                  <a:lnTo>
                    <a:pt x="7805" y="10142"/>
                  </a:lnTo>
                  <a:lnTo>
                    <a:pt x="7790" y="10200"/>
                  </a:lnTo>
                  <a:lnTo>
                    <a:pt x="7774" y="10256"/>
                  </a:lnTo>
                  <a:lnTo>
                    <a:pt x="7758" y="10312"/>
                  </a:lnTo>
                  <a:lnTo>
                    <a:pt x="7742" y="10368"/>
                  </a:lnTo>
                  <a:lnTo>
                    <a:pt x="7724" y="10423"/>
                  </a:lnTo>
                  <a:lnTo>
                    <a:pt x="7706" y="10477"/>
                  </a:lnTo>
                  <a:lnTo>
                    <a:pt x="7687" y="10532"/>
                  </a:lnTo>
                  <a:lnTo>
                    <a:pt x="7667" y="10584"/>
                  </a:lnTo>
                  <a:lnTo>
                    <a:pt x="7646" y="10637"/>
                  </a:lnTo>
                  <a:lnTo>
                    <a:pt x="7625" y="10690"/>
                  </a:lnTo>
                  <a:lnTo>
                    <a:pt x="7603" y="10741"/>
                  </a:lnTo>
                  <a:lnTo>
                    <a:pt x="7581" y="10791"/>
                  </a:lnTo>
                  <a:lnTo>
                    <a:pt x="7542" y="10872"/>
                  </a:lnTo>
                  <a:lnTo>
                    <a:pt x="7498" y="10948"/>
                  </a:lnTo>
                  <a:lnTo>
                    <a:pt x="7449" y="11024"/>
                  </a:lnTo>
                  <a:lnTo>
                    <a:pt x="7396" y="11095"/>
                  </a:lnTo>
                  <a:lnTo>
                    <a:pt x="7337" y="11165"/>
                  </a:lnTo>
                  <a:lnTo>
                    <a:pt x="7275" y="11232"/>
                  </a:lnTo>
                  <a:lnTo>
                    <a:pt x="7207" y="11297"/>
                  </a:lnTo>
                  <a:lnTo>
                    <a:pt x="7135" y="11359"/>
                  </a:lnTo>
                  <a:lnTo>
                    <a:pt x="7057" y="11419"/>
                  </a:lnTo>
                  <a:lnTo>
                    <a:pt x="6975" y="11476"/>
                  </a:lnTo>
                  <a:lnTo>
                    <a:pt x="6888" y="11530"/>
                  </a:lnTo>
                  <a:lnTo>
                    <a:pt x="6796" y="11583"/>
                  </a:lnTo>
                  <a:lnTo>
                    <a:pt x="6700" y="11632"/>
                  </a:lnTo>
                  <a:lnTo>
                    <a:pt x="6598" y="11679"/>
                  </a:lnTo>
                  <a:lnTo>
                    <a:pt x="6492" y="11723"/>
                  </a:lnTo>
                  <a:lnTo>
                    <a:pt x="6381" y="11765"/>
                  </a:lnTo>
                  <a:lnTo>
                    <a:pt x="6265" y="11804"/>
                  </a:lnTo>
                  <a:lnTo>
                    <a:pt x="6145" y="11841"/>
                  </a:lnTo>
                  <a:lnTo>
                    <a:pt x="6020" y="11875"/>
                  </a:lnTo>
                  <a:lnTo>
                    <a:pt x="5890" y="11907"/>
                  </a:lnTo>
                  <a:lnTo>
                    <a:pt x="5755" y="11937"/>
                  </a:lnTo>
                  <a:lnTo>
                    <a:pt x="5616" y="11963"/>
                  </a:lnTo>
                  <a:lnTo>
                    <a:pt x="5471" y="11987"/>
                  </a:lnTo>
                  <a:lnTo>
                    <a:pt x="5322" y="12008"/>
                  </a:lnTo>
                  <a:lnTo>
                    <a:pt x="5169" y="12027"/>
                  </a:lnTo>
                  <a:lnTo>
                    <a:pt x="5009" y="12045"/>
                  </a:lnTo>
                  <a:lnTo>
                    <a:pt x="4846" y="12059"/>
                  </a:lnTo>
                  <a:lnTo>
                    <a:pt x="4678" y="12070"/>
                  </a:lnTo>
                  <a:lnTo>
                    <a:pt x="4505" y="12079"/>
                  </a:lnTo>
                  <a:lnTo>
                    <a:pt x="4327" y="12085"/>
                  </a:lnTo>
                  <a:lnTo>
                    <a:pt x="4145" y="12089"/>
                  </a:lnTo>
                  <a:lnTo>
                    <a:pt x="3958" y="12090"/>
                  </a:lnTo>
                  <a:lnTo>
                    <a:pt x="3806" y="12089"/>
                  </a:lnTo>
                  <a:lnTo>
                    <a:pt x="3657" y="12086"/>
                  </a:lnTo>
                  <a:lnTo>
                    <a:pt x="3511" y="12080"/>
                  </a:lnTo>
                  <a:lnTo>
                    <a:pt x="3367" y="12073"/>
                  </a:lnTo>
                  <a:lnTo>
                    <a:pt x="3226" y="12063"/>
                  </a:lnTo>
                  <a:lnTo>
                    <a:pt x="3088" y="12051"/>
                  </a:lnTo>
                  <a:lnTo>
                    <a:pt x="2953" y="12036"/>
                  </a:lnTo>
                  <a:lnTo>
                    <a:pt x="2820" y="12019"/>
                  </a:lnTo>
                  <a:lnTo>
                    <a:pt x="2690" y="12000"/>
                  </a:lnTo>
                  <a:lnTo>
                    <a:pt x="2563" y="11979"/>
                  </a:lnTo>
                  <a:lnTo>
                    <a:pt x="2438" y="11956"/>
                  </a:lnTo>
                  <a:lnTo>
                    <a:pt x="2316" y="11931"/>
                  </a:lnTo>
                  <a:lnTo>
                    <a:pt x="2197" y="11904"/>
                  </a:lnTo>
                  <a:lnTo>
                    <a:pt x="2080" y="11873"/>
                  </a:lnTo>
                  <a:lnTo>
                    <a:pt x="1966" y="11841"/>
                  </a:lnTo>
                  <a:lnTo>
                    <a:pt x="1856" y="11807"/>
                  </a:lnTo>
                  <a:lnTo>
                    <a:pt x="1748" y="11771"/>
                  </a:lnTo>
                  <a:lnTo>
                    <a:pt x="1642" y="11733"/>
                  </a:lnTo>
                  <a:lnTo>
                    <a:pt x="1539" y="11691"/>
                  </a:lnTo>
                  <a:lnTo>
                    <a:pt x="1440" y="11648"/>
                  </a:lnTo>
                  <a:lnTo>
                    <a:pt x="1343" y="11603"/>
                  </a:lnTo>
                  <a:lnTo>
                    <a:pt x="1248" y="11555"/>
                  </a:lnTo>
                  <a:lnTo>
                    <a:pt x="1157" y="11506"/>
                  </a:lnTo>
                  <a:lnTo>
                    <a:pt x="1068" y="11454"/>
                  </a:lnTo>
                  <a:lnTo>
                    <a:pt x="981" y="11400"/>
                  </a:lnTo>
                  <a:lnTo>
                    <a:pt x="898" y="11344"/>
                  </a:lnTo>
                  <a:lnTo>
                    <a:pt x="817" y="11286"/>
                  </a:lnTo>
                  <a:lnTo>
                    <a:pt x="739" y="11225"/>
                  </a:lnTo>
                  <a:lnTo>
                    <a:pt x="663" y="11162"/>
                  </a:lnTo>
                  <a:lnTo>
                    <a:pt x="591" y="11096"/>
                  </a:lnTo>
                  <a:lnTo>
                    <a:pt x="521" y="11030"/>
                  </a:lnTo>
                  <a:lnTo>
                    <a:pt x="454" y="10961"/>
                  </a:lnTo>
                  <a:lnTo>
                    <a:pt x="426" y="10929"/>
                  </a:lnTo>
                  <a:lnTo>
                    <a:pt x="399" y="10896"/>
                  </a:lnTo>
                  <a:lnTo>
                    <a:pt x="373" y="10863"/>
                  </a:lnTo>
                  <a:lnTo>
                    <a:pt x="348" y="10827"/>
                  </a:lnTo>
                  <a:lnTo>
                    <a:pt x="324" y="10790"/>
                  </a:lnTo>
                  <a:lnTo>
                    <a:pt x="301" y="10752"/>
                  </a:lnTo>
                  <a:lnTo>
                    <a:pt x="277" y="10713"/>
                  </a:lnTo>
                  <a:lnTo>
                    <a:pt x="256" y="10672"/>
                  </a:lnTo>
                  <a:lnTo>
                    <a:pt x="235" y="10629"/>
                  </a:lnTo>
                  <a:lnTo>
                    <a:pt x="215" y="10585"/>
                  </a:lnTo>
                  <a:lnTo>
                    <a:pt x="196" y="10541"/>
                  </a:lnTo>
                  <a:lnTo>
                    <a:pt x="178" y="10494"/>
                  </a:lnTo>
                  <a:lnTo>
                    <a:pt x="160" y="10446"/>
                  </a:lnTo>
                  <a:lnTo>
                    <a:pt x="144" y="10397"/>
                  </a:lnTo>
                  <a:lnTo>
                    <a:pt x="128" y="10347"/>
                  </a:lnTo>
                  <a:lnTo>
                    <a:pt x="114" y="10294"/>
                  </a:lnTo>
                  <a:lnTo>
                    <a:pt x="100" y="10241"/>
                  </a:lnTo>
                  <a:lnTo>
                    <a:pt x="87" y="10186"/>
                  </a:lnTo>
                  <a:lnTo>
                    <a:pt x="75" y="10130"/>
                  </a:lnTo>
                  <a:lnTo>
                    <a:pt x="64" y="10073"/>
                  </a:lnTo>
                  <a:lnTo>
                    <a:pt x="54" y="10013"/>
                  </a:lnTo>
                  <a:lnTo>
                    <a:pt x="45" y="9953"/>
                  </a:lnTo>
                  <a:lnTo>
                    <a:pt x="36" y="9892"/>
                  </a:lnTo>
                  <a:lnTo>
                    <a:pt x="29" y="9828"/>
                  </a:lnTo>
                  <a:lnTo>
                    <a:pt x="21" y="9764"/>
                  </a:lnTo>
                  <a:lnTo>
                    <a:pt x="16" y="9698"/>
                  </a:lnTo>
                  <a:lnTo>
                    <a:pt x="11" y="9631"/>
                  </a:lnTo>
                  <a:lnTo>
                    <a:pt x="7" y="9562"/>
                  </a:lnTo>
                  <a:lnTo>
                    <a:pt x="4" y="9492"/>
                  </a:lnTo>
                  <a:lnTo>
                    <a:pt x="1" y="9421"/>
                  </a:lnTo>
                  <a:lnTo>
                    <a:pt x="0" y="9348"/>
                  </a:lnTo>
                  <a:lnTo>
                    <a:pt x="0" y="9274"/>
                  </a:lnTo>
                  <a:lnTo>
                    <a:pt x="0" y="9162"/>
                  </a:lnTo>
                  <a:lnTo>
                    <a:pt x="2" y="9050"/>
                  </a:lnTo>
                  <a:lnTo>
                    <a:pt x="5" y="8938"/>
                  </a:lnTo>
                  <a:lnTo>
                    <a:pt x="10" y="8828"/>
                  </a:lnTo>
                  <a:lnTo>
                    <a:pt x="16" y="8717"/>
                  </a:lnTo>
                  <a:lnTo>
                    <a:pt x="24" y="8606"/>
                  </a:lnTo>
                  <a:lnTo>
                    <a:pt x="32" y="8497"/>
                  </a:lnTo>
                  <a:lnTo>
                    <a:pt x="42" y="8387"/>
                  </a:lnTo>
                  <a:lnTo>
                    <a:pt x="53" y="8277"/>
                  </a:lnTo>
                  <a:lnTo>
                    <a:pt x="66" y="8168"/>
                  </a:lnTo>
                  <a:lnTo>
                    <a:pt x="79" y="8060"/>
                  </a:lnTo>
                  <a:lnTo>
                    <a:pt x="94" y="7951"/>
                  </a:lnTo>
                  <a:lnTo>
                    <a:pt x="110" y="7842"/>
                  </a:lnTo>
                  <a:lnTo>
                    <a:pt x="128" y="7735"/>
                  </a:lnTo>
                  <a:lnTo>
                    <a:pt x="147" y="7627"/>
                  </a:lnTo>
                  <a:lnTo>
                    <a:pt x="168" y="7519"/>
                  </a:lnTo>
                  <a:lnTo>
                    <a:pt x="189" y="7413"/>
                  </a:lnTo>
                  <a:lnTo>
                    <a:pt x="212" y="7306"/>
                  </a:lnTo>
                  <a:lnTo>
                    <a:pt x="236" y="7199"/>
                  </a:lnTo>
                  <a:lnTo>
                    <a:pt x="261" y="7093"/>
                  </a:lnTo>
                  <a:lnTo>
                    <a:pt x="288" y="6988"/>
                  </a:lnTo>
                  <a:lnTo>
                    <a:pt x="316" y="6882"/>
                  </a:lnTo>
                  <a:lnTo>
                    <a:pt x="346" y="6776"/>
                  </a:lnTo>
                  <a:lnTo>
                    <a:pt x="376" y="6672"/>
                  </a:lnTo>
                  <a:lnTo>
                    <a:pt x="408" y="6567"/>
                  </a:lnTo>
                  <a:lnTo>
                    <a:pt x="442" y="6462"/>
                  </a:lnTo>
                  <a:lnTo>
                    <a:pt x="476" y="6359"/>
                  </a:lnTo>
                  <a:lnTo>
                    <a:pt x="512" y="6255"/>
                  </a:lnTo>
                  <a:lnTo>
                    <a:pt x="549" y="6151"/>
                  </a:lnTo>
                  <a:lnTo>
                    <a:pt x="588" y="6049"/>
                  </a:lnTo>
                  <a:lnTo>
                    <a:pt x="628" y="5946"/>
                  </a:lnTo>
                  <a:lnTo>
                    <a:pt x="669" y="5843"/>
                  </a:lnTo>
                  <a:lnTo>
                    <a:pt x="719" y="5724"/>
                  </a:lnTo>
                  <a:lnTo>
                    <a:pt x="769" y="5606"/>
                  </a:lnTo>
                  <a:lnTo>
                    <a:pt x="821" y="5491"/>
                  </a:lnTo>
                  <a:lnTo>
                    <a:pt x="874" y="5378"/>
                  </a:lnTo>
                  <a:lnTo>
                    <a:pt x="928" y="5269"/>
                  </a:lnTo>
                  <a:lnTo>
                    <a:pt x="983" y="5161"/>
                  </a:lnTo>
                  <a:lnTo>
                    <a:pt x="1040" y="5056"/>
                  </a:lnTo>
                  <a:lnTo>
                    <a:pt x="1097" y="4954"/>
                  </a:lnTo>
                  <a:lnTo>
                    <a:pt x="1157" y="4853"/>
                  </a:lnTo>
                  <a:lnTo>
                    <a:pt x="1216" y="4755"/>
                  </a:lnTo>
                  <a:lnTo>
                    <a:pt x="1278" y="4660"/>
                  </a:lnTo>
                  <a:lnTo>
                    <a:pt x="1340" y="4567"/>
                  </a:lnTo>
                  <a:lnTo>
                    <a:pt x="1403" y="4477"/>
                  </a:lnTo>
                  <a:lnTo>
                    <a:pt x="1468" y="4388"/>
                  </a:lnTo>
                  <a:lnTo>
                    <a:pt x="1534" y="4302"/>
                  </a:lnTo>
                  <a:lnTo>
                    <a:pt x="1601" y="4219"/>
                  </a:lnTo>
                  <a:lnTo>
                    <a:pt x="1669" y="4138"/>
                  </a:lnTo>
                  <a:lnTo>
                    <a:pt x="1739" y="4060"/>
                  </a:lnTo>
                  <a:lnTo>
                    <a:pt x="1809" y="3984"/>
                  </a:lnTo>
                  <a:lnTo>
                    <a:pt x="1881" y="3910"/>
                  </a:lnTo>
                  <a:lnTo>
                    <a:pt x="1954" y="3839"/>
                  </a:lnTo>
                  <a:lnTo>
                    <a:pt x="2028" y="3771"/>
                  </a:lnTo>
                  <a:lnTo>
                    <a:pt x="2103" y="3705"/>
                  </a:lnTo>
                  <a:lnTo>
                    <a:pt x="2180" y="3640"/>
                  </a:lnTo>
                  <a:lnTo>
                    <a:pt x="2258" y="3579"/>
                  </a:lnTo>
                  <a:lnTo>
                    <a:pt x="2336" y="3519"/>
                  </a:lnTo>
                  <a:lnTo>
                    <a:pt x="2417" y="3463"/>
                  </a:lnTo>
                  <a:lnTo>
                    <a:pt x="2498" y="3409"/>
                  </a:lnTo>
                  <a:lnTo>
                    <a:pt x="2581" y="3357"/>
                  </a:lnTo>
                  <a:lnTo>
                    <a:pt x="2665" y="3308"/>
                  </a:lnTo>
                  <a:lnTo>
                    <a:pt x="2749" y="3261"/>
                  </a:lnTo>
                  <a:lnTo>
                    <a:pt x="2835" y="3216"/>
                  </a:lnTo>
                  <a:lnTo>
                    <a:pt x="2913" y="3207"/>
                  </a:lnTo>
                  <a:lnTo>
                    <a:pt x="2990" y="3199"/>
                  </a:lnTo>
                  <a:lnTo>
                    <a:pt x="3067" y="3192"/>
                  </a:lnTo>
                  <a:lnTo>
                    <a:pt x="3144" y="3185"/>
                  </a:lnTo>
                  <a:lnTo>
                    <a:pt x="3221" y="3178"/>
                  </a:lnTo>
                  <a:lnTo>
                    <a:pt x="3296" y="3173"/>
                  </a:lnTo>
                  <a:lnTo>
                    <a:pt x="3372" y="3167"/>
                  </a:lnTo>
                  <a:lnTo>
                    <a:pt x="3447" y="3163"/>
                  </a:lnTo>
                  <a:lnTo>
                    <a:pt x="3523" y="3159"/>
                  </a:lnTo>
                  <a:lnTo>
                    <a:pt x="3597" y="3155"/>
                  </a:lnTo>
                  <a:lnTo>
                    <a:pt x="3672" y="3152"/>
                  </a:lnTo>
                  <a:lnTo>
                    <a:pt x="3745" y="3150"/>
                  </a:lnTo>
                  <a:lnTo>
                    <a:pt x="3819" y="3148"/>
                  </a:lnTo>
                  <a:lnTo>
                    <a:pt x="3893" y="3147"/>
                  </a:lnTo>
                  <a:lnTo>
                    <a:pt x="3966" y="3146"/>
                  </a:lnTo>
                  <a:lnTo>
                    <a:pt x="4039" y="3146"/>
                  </a:lnTo>
                  <a:lnTo>
                    <a:pt x="4097" y="3146"/>
                  </a:lnTo>
                  <a:lnTo>
                    <a:pt x="4154" y="3147"/>
                  </a:lnTo>
                  <a:lnTo>
                    <a:pt x="4212" y="3149"/>
                  </a:lnTo>
                  <a:lnTo>
                    <a:pt x="4269" y="3151"/>
                  </a:lnTo>
                  <a:lnTo>
                    <a:pt x="4327" y="3154"/>
                  </a:lnTo>
                  <a:lnTo>
                    <a:pt x="4386" y="3158"/>
                  </a:lnTo>
                  <a:lnTo>
                    <a:pt x="4444" y="3163"/>
                  </a:lnTo>
                  <a:lnTo>
                    <a:pt x="4504" y="3168"/>
                  </a:lnTo>
                  <a:lnTo>
                    <a:pt x="4562" y="3173"/>
                  </a:lnTo>
                  <a:lnTo>
                    <a:pt x="4622" y="3180"/>
                  </a:lnTo>
                  <a:lnTo>
                    <a:pt x="4682" y="3187"/>
                  </a:lnTo>
                  <a:lnTo>
                    <a:pt x="4741" y="3195"/>
                  </a:lnTo>
                  <a:lnTo>
                    <a:pt x="4802" y="3203"/>
                  </a:lnTo>
                  <a:lnTo>
                    <a:pt x="4862" y="3213"/>
                  </a:lnTo>
                  <a:lnTo>
                    <a:pt x="4923" y="3222"/>
                  </a:lnTo>
                  <a:lnTo>
                    <a:pt x="4983" y="3233"/>
                  </a:lnTo>
                  <a:lnTo>
                    <a:pt x="5044" y="3245"/>
                  </a:lnTo>
                  <a:lnTo>
                    <a:pt x="5105" y="3257"/>
                  </a:lnTo>
                  <a:lnTo>
                    <a:pt x="5167" y="3270"/>
                  </a:lnTo>
                  <a:lnTo>
                    <a:pt x="5229" y="3283"/>
                  </a:lnTo>
                  <a:lnTo>
                    <a:pt x="5290" y="3297"/>
                  </a:lnTo>
                  <a:lnTo>
                    <a:pt x="5353" y="3312"/>
                  </a:lnTo>
                  <a:lnTo>
                    <a:pt x="5415" y="3327"/>
                  </a:lnTo>
                  <a:lnTo>
                    <a:pt x="5478" y="3343"/>
                  </a:lnTo>
                  <a:lnTo>
                    <a:pt x="5541" y="3359"/>
                  </a:lnTo>
                  <a:lnTo>
                    <a:pt x="5604" y="3377"/>
                  </a:lnTo>
                  <a:lnTo>
                    <a:pt x="5667" y="3395"/>
                  </a:lnTo>
                  <a:lnTo>
                    <a:pt x="5732" y="3414"/>
                  </a:lnTo>
                  <a:lnTo>
                    <a:pt x="5795" y="3434"/>
                  </a:lnTo>
                  <a:lnTo>
                    <a:pt x="5860" y="3454"/>
                  </a:lnTo>
                  <a:lnTo>
                    <a:pt x="5924" y="3475"/>
                  </a:lnTo>
                  <a:lnTo>
                    <a:pt x="5988" y="3496"/>
                  </a:lnTo>
                  <a:lnTo>
                    <a:pt x="6044" y="3549"/>
                  </a:lnTo>
                  <a:lnTo>
                    <a:pt x="6099" y="3605"/>
                  </a:lnTo>
                  <a:lnTo>
                    <a:pt x="6155" y="3661"/>
                  </a:lnTo>
                  <a:lnTo>
                    <a:pt x="6208" y="3720"/>
                  </a:lnTo>
                  <a:lnTo>
                    <a:pt x="6261" y="3779"/>
                  </a:lnTo>
                  <a:lnTo>
                    <a:pt x="6314" y="3840"/>
                  </a:lnTo>
                  <a:lnTo>
                    <a:pt x="6366" y="3904"/>
                  </a:lnTo>
                  <a:lnTo>
                    <a:pt x="6418" y="3968"/>
                  </a:lnTo>
                  <a:lnTo>
                    <a:pt x="6468" y="4034"/>
                  </a:lnTo>
                  <a:lnTo>
                    <a:pt x="6518" y="4101"/>
                  </a:lnTo>
                  <a:lnTo>
                    <a:pt x="6568" y="4171"/>
                  </a:lnTo>
                  <a:lnTo>
                    <a:pt x="6616" y="4241"/>
                  </a:lnTo>
                  <a:lnTo>
                    <a:pt x="6663" y="4313"/>
                  </a:lnTo>
                  <a:lnTo>
                    <a:pt x="6711" y="4388"/>
                  </a:lnTo>
                  <a:lnTo>
                    <a:pt x="6758" y="4462"/>
                  </a:lnTo>
                  <a:lnTo>
                    <a:pt x="6803" y="4540"/>
                  </a:lnTo>
                  <a:lnTo>
                    <a:pt x="6849" y="4618"/>
                  </a:lnTo>
                  <a:lnTo>
                    <a:pt x="6893" y="4699"/>
                  </a:lnTo>
                  <a:lnTo>
                    <a:pt x="6937" y="4780"/>
                  </a:lnTo>
                  <a:lnTo>
                    <a:pt x="6981" y="4864"/>
                  </a:lnTo>
                  <a:lnTo>
                    <a:pt x="7023" y="4949"/>
                  </a:lnTo>
                  <a:lnTo>
                    <a:pt x="7064" y="5035"/>
                  </a:lnTo>
                  <a:lnTo>
                    <a:pt x="7105" y="5123"/>
                  </a:lnTo>
                  <a:lnTo>
                    <a:pt x="7146" y="5212"/>
                  </a:lnTo>
                  <a:lnTo>
                    <a:pt x="7186" y="5304"/>
                  </a:lnTo>
                  <a:lnTo>
                    <a:pt x="7225" y="5396"/>
                  </a:lnTo>
                  <a:lnTo>
                    <a:pt x="7264" y="5491"/>
                  </a:lnTo>
                  <a:lnTo>
                    <a:pt x="7301" y="5587"/>
                  </a:lnTo>
                  <a:lnTo>
                    <a:pt x="7338" y="5684"/>
                  </a:lnTo>
                  <a:lnTo>
                    <a:pt x="7374" y="5784"/>
                  </a:lnTo>
                  <a:lnTo>
                    <a:pt x="7410" y="5885"/>
                  </a:lnTo>
                  <a:lnTo>
                    <a:pt x="7445" y="5987"/>
                  </a:lnTo>
                  <a:lnTo>
                    <a:pt x="7476" y="6080"/>
                  </a:lnTo>
                  <a:lnTo>
                    <a:pt x="7506" y="6174"/>
                  </a:lnTo>
                  <a:lnTo>
                    <a:pt x="7536" y="6266"/>
                  </a:lnTo>
                  <a:lnTo>
                    <a:pt x="7564" y="6359"/>
                  </a:lnTo>
                  <a:lnTo>
                    <a:pt x="7591" y="6451"/>
                  </a:lnTo>
                  <a:lnTo>
                    <a:pt x="7617" y="6544"/>
                  </a:lnTo>
                  <a:lnTo>
                    <a:pt x="7641" y="6637"/>
                  </a:lnTo>
                  <a:lnTo>
                    <a:pt x="7666" y="6728"/>
                  </a:lnTo>
                  <a:lnTo>
                    <a:pt x="7689" y="6820"/>
                  </a:lnTo>
                  <a:lnTo>
                    <a:pt x="7711" y="6911"/>
                  </a:lnTo>
                  <a:lnTo>
                    <a:pt x="7732" y="7003"/>
                  </a:lnTo>
                  <a:lnTo>
                    <a:pt x="7752" y="7093"/>
                  </a:lnTo>
                  <a:lnTo>
                    <a:pt x="7771" y="7185"/>
                  </a:lnTo>
                  <a:lnTo>
                    <a:pt x="7789" y="7276"/>
                  </a:lnTo>
                  <a:lnTo>
                    <a:pt x="7807" y="7366"/>
                  </a:lnTo>
                  <a:lnTo>
                    <a:pt x="7823" y="7456"/>
                  </a:lnTo>
                  <a:lnTo>
                    <a:pt x="7838" y="7546"/>
                  </a:lnTo>
                  <a:lnTo>
                    <a:pt x="7853" y="7636"/>
                  </a:lnTo>
                  <a:lnTo>
                    <a:pt x="7866" y="7726"/>
                  </a:lnTo>
                  <a:lnTo>
                    <a:pt x="7878" y="7815"/>
                  </a:lnTo>
                  <a:lnTo>
                    <a:pt x="7889" y="7905"/>
                  </a:lnTo>
                  <a:lnTo>
                    <a:pt x="7899" y="7994"/>
                  </a:lnTo>
                  <a:lnTo>
                    <a:pt x="7908" y="8083"/>
                  </a:lnTo>
                  <a:lnTo>
                    <a:pt x="7917" y="8171"/>
                  </a:lnTo>
                  <a:lnTo>
                    <a:pt x="7924" y="8260"/>
                  </a:lnTo>
                  <a:lnTo>
                    <a:pt x="7930" y="8349"/>
                  </a:lnTo>
                  <a:lnTo>
                    <a:pt x="7935" y="8436"/>
                  </a:lnTo>
                  <a:lnTo>
                    <a:pt x="7940" y="8525"/>
                  </a:lnTo>
                  <a:lnTo>
                    <a:pt x="7944" y="8612"/>
                  </a:lnTo>
                  <a:lnTo>
                    <a:pt x="7947" y="8700"/>
                  </a:lnTo>
                  <a:lnTo>
                    <a:pt x="7948" y="8787"/>
                  </a:lnTo>
                  <a:lnTo>
                    <a:pt x="7949" y="8874"/>
                  </a:lnTo>
                  <a:close/>
                </a:path>
              </a:pathLst>
            </a:custGeom>
            <a:solidFill>
              <a:srgbClr val="03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460" name="Freeform 403"/>
            <p:cNvSpPr>
              <a:spLocks noEditPoints="1"/>
            </p:cNvSpPr>
            <p:nvPr/>
          </p:nvSpPr>
          <p:spPr bwMode="auto">
            <a:xfrm>
              <a:off x="11901568" y="1970265"/>
              <a:ext cx="797079" cy="944849"/>
            </a:xfrm>
            <a:custGeom>
              <a:avLst/>
              <a:gdLst>
                <a:gd name="T0" fmla="*/ 1808 w 3968"/>
                <a:gd name="T1" fmla="*/ 843 h 5601"/>
                <a:gd name="T2" fmla="*/ 1607 w 3968"/>
                <a:gd name="T3" fmla="*/ 675 h 5601"/>
                <a:gd name="T4" fmla="*/ 2009 w 3968"/>
                <a:gd name="T5" fmla="*/ 1350 h 5601"/>
                <a:gd name="T6" fmla="*/ 2210 w 3968"/>
                <a:gd name="T7" fmla="*/ 1350 h 5601"/>
                <a:gd name="T8" fmla="*/ 2411 w 3968"/>
                <a:gd name="T9" fmla="*/ 1518 h 5601"/>
                <a:gd name="T10" fmla="*/ 2611 w 3968"/>
                <a:gd name="T11" fmla="*/ 1687 h 5601"/>
                <a:gd name="T12" fmla="*/ 2611 w 3968"/>
                <a:gd name="T13" fmla="*/ 1856 h 5601"/>
                <a:gd name="T14" fmla="*/ 2812 w 3968"/>
                <a:gd name="T15" fmla="*/ 2024 h 5601"/>
                <a:gd name="T16" fmla="*/ 2812 w 3968"/>
                <a:gd name="T17" fmla="*/ 2193 h 5601"/>
                <a:gd name="T18" fmla="*/ 2611 w 3968"/>
                <a:gd name="T19" fmla="*/ 2362 h 5601"/>
                <a:gd name="T20" fmla="*/ 2611 w 3968"/>
                <a:gd name="T21" fmla="*/ 2530 h 5601"/>
                <a:gd name="T22" fmla="*/ 2411 w 3968"/>
                <a:gd name="T23" fmla="*/ 2699 h 5601"/>
                <a:gd name="T24" fmla="*/ 2210 w 3968"/>
                <a:gd name="T25" fmla="*/ 2868 h 5601"/>
                <a:gd name="T26" fmla="*/ 2009 w 3968"/>
                <a:gd name="T27" fmla="*/ 2868 h 5601"/>
                <a:gd name="T28" fmla="*/ 1808 w 3968"/>
                <a:gd name="T29" fmla="*/ 2868 h 5601"/>
                <a:gd name="T30" fmla="*/ 1205 w 3968"/>
                <a:gd name="T31" fmla="*/ 2868 h 5601"/>
                <a:gd name="T32" fmla="*/ 804 w 3968"/>
                <a:gd name="T33" fmla="*/ 2868 h 5601"/>
                <a:gd name="T34" fmla="*/ 603 w 3968"/>
                <a:gd name="T35" fmla="*/ 2868 h 5601"/>
                <a:gd name="T36" fmla="*/ 402 w 3968"/>
                <a:gd name="T37" fmla="*/ 2699 h 5601"/>
                <a:gd name="T38" fmla="*/ 201 w 3968"/>
                <a:gd name="T39" fmla="*/ 2530 h 5601"/>
                <a:gd name="T40" fmla="*/ 201 w 3968"/>
                <a:gd name="T41" fmla="*/ 2530 h 5601"/>
                <a:gd name="T42" fmla="*/ 0 w 3968"/>
                <a:gd name="T43" fmla="*/ 2362 h 5601"/>
                <a:gd name="T44" fmla="*/ 0 w 3968"/>
                <a:gd name="T45" fmla="*/ 2193 h 5601"/>
                <a:gd name="T46" fmla="*/ 1004 w 3968"/>
                <a:gd name="T47" fmla="*/ 2193 h 5601"/>
                <a:gd name="T48" fmla="*/ 1004 w 3968"/>
                <a:gd name="T49" fmla="*/ 2362 h 5601"/>
                <a:gd name="T50" fmla="*/ 1205 w 3968"/>
                <a:gd name="T51" fmla="*/ 2362 h 5601"/>
                <a:gd name="T52" fmla="*/ 1205 w 3968"/>
                <a:gd name="T53" fmla="*/ 1687 h 5601"/>
                <a:gd name="T54" fmla="*/ 804 w 3968"/>
                <a:gd name="T55" fmla="*/ 1687 h 5601"/>
                <a:gd name="T56" fmla="*/ 603 w 3968"/>
                <a:gd name="T57" fmla="*/ 1518 h 5601"/>
                <a:gd name="T58" fmla="*/ 402 w 3968"/>
                <a:gd name="T59" fmla="*/ 1518 h 5601"/>
                <a:gd name="T60" fmla="*/ 201 w 3968"/>
                <a:gd name="T61" fmla="*/ 1181 h 5601"/>
                <a:gd name="T62" fmla="*/ 201 w 3968"/>
                <a:gd name="T63" fmla="*/ 1012 h 5601"/>
                <a:gd name="T64" fmla="*/ 201 w 3968"/>
                <a:gd name="T65" fmla="*/ 843 h 5601"/>
                <a:gd name="T66" fmla="*/ 201 w 3968"/>
                <a:gd name="T67" fmla="*/ 675 h 5601"/>
                <a:gd name="T68" fmla="*/ 201 w 3968"/>
                <a:gd name="T69" fmla="*/ 506 h 5601"/>
                <a:gd name="T70" fmla="*/ 402 w 3968"/>
                <a:gd name="T71" fmla="*/ 337 h 5601"/>
                <a:gd name="T72" fmla="*/ 603 w 3968"/>
                <a:gd name="T73" fmla="*/ 337 h 5601"/>
                <a:gd name="T74" fmla="*/ 804 w 3968"/>
                <a:gd name="T75" fmla="*/ 169 h 5601"/>
                <a:gd name="T76" fmla="*/ 1205 w 3968"/>
                <a:gd name="T77" fmla="*/ 169 h 5601"/>
                <a:gd name="T78" fmla="*/ 1607 w 3968"/>
                <a:gd name="T79" fmla="*/ 169 h 5601"/>
                <a:gd name="T80" fmla="*/ 1808 w 3968"/>
                <a:gd name="T81" fmla="*/ 169 h 5601"/>
                <a:gd name="T82" fmla="*/ 2009 w 3968"/>
                <a:gd name="T83" fmla="*/ 337 h 5601"/>
                <a:gd name="T84" fmla="*/ 2210 w 3968"/>
                <a:gd name="T85" fmla="*/ 337 h 5601"/>
                <a:gd name="T86" fmla="*/ 2411 w 3968"/>
                <a:gd name="T87" fmla="*/ 506 h 5601"/>
                <a:gd name="T88" fmla="*/ 2611 w 3968"/>
                <a:gd name="T89" fmla="*/ 506 h 5601"/>
                <a:gd name="T90" fmla="*/ 2611 w 3968"/>
                <a:gd name="T91" fmla="*/ 675 h 5601"/>
                <a:gd name="T92" fmla="*/ 1205 w 3968"/>
                <a:gd name="T93" fmla="*/ 675 h 5601"/>
                <a:gd name="T94" fmla="*/ 1004 w 3968"/>
                <a:gd name="T95" fmla="*/ 675 h 5601"/>
                <a:gd name="T96" fmla="*/ 1004 w 3968"/>
                <a:gd name="T97" fmla="*/ 843 h 5601"/>
                <a:gd name="T98" fmla="*/ 1004 w 3968"/>
                <a:gd name="T99" fmla="*/ 843 h 5601"/>
                <a:gd name="T100" fmla="*/ 1004 w 3968"/>
                <a:gd name="T101" fmla="*/ 843 h 5601"/>
                <a:gd name="T102" fmla="*/ 1004 w 3968"/>
                <a:gd name="T103" fmla="*/ 1012 h 5601"/>
                <a:gd name="T104" fmla="*/ 1004 w 3968"/>
                <a:gd name="T105" fmla="*/ 1012 h 5601"/>
                <a:gd name="T106" fmla="*/ 1205 w 3968"/>
                <a:gd name="T107" fmla="*/ 1181 h 5601"/>
                <a:gd name="T108" fmla="*/ 1607 w 3968"/>
                <a:gd name="T109" fmla="*/ 2362 h 5601"/>
                <a:gd name="T110" fmla="*/ 1808 w 3968"/>
                <a:gd name="T111" fmla="*/ 2362 h 5601"/>
                <a:gd name="T112" fmla="*/ 1808 w 3968"/>
                <a:gd name="T113" fmla="*/ 2193 h 5601"/>
                <a:gd name="T114" fmla="*/ 2009 w 3968"/>
                <a:gd name="T115" fmla="*/ 2193 h 5601"/>
                <a:gd name="T116" fmla="*/ 1808 w 3968"/>
                <a:gd name="T117" fmla="*/ 2024 h 5601"/>
                <a:gd name="T118" fmla="*/ 1808 w 3968"/>
                <a:gd name="T119" fmla="*/ 2024 h 5601"/>
                <a:gd name="T120" fmla="*/ 1607 w 3968"/>
                <a:gd name="T121" fmla="*/ 1856 h 5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8"/>
                <a:gd name="T184" fmla="*/ 0 h 5601"/>
                <a:gd name="T185" fmla="*/ 3968 w 3968"/>
                <a:gd name="T186" fmla="*/ 5601 h 5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8" h="5601">
                  <a:moveTo>
                    <a:pt x="3827" y="1429"/>
                  </a:moveTo>
                  <a:lnTo>
                    <a:pt x="2636" y="1613"/>
                  </a:lnTo>
                  <a:lnTo>
                    <a:pt x="2614" y="1560"/>
                  </a:lnTo>
                  <a:lnTo>
                    <a:pt x="2593" y="1512"/>
                  </a:lnTo>
                  <a:lnTo>
                    <a:pt x="2572" y="1466"/>
                  </a:lnTo>
                  <a:lnTo>
                    <a:pt x="2552" y="1425"/>
                  </a:lnTo>
                  <a:lnTo>
                    <a:pt x="2532" y="1389"/>
                  </a:lnTo>
                  <a:lnTo>
                    <a:pt x="2512" y="1357"/>
                  </a:lnTo>
                  <a:lnTo>
                    <a:pt x="2493" y="1329"/>
                  </a:lnTo>
                  <a:lnTo>
                    <a:pt x="2475" y="1305"/>
                  </a:lnTo>
                  <a:lnTo>
                    <a:pt x="2465" y="1294"/>
                  </a:lnTo>
                  <a:lnTo>
                    <a:pt x="2455" y="1284"/>
                  </a:lnTo>
                  <a:lnTo>
                    <a:pt x="2445" y="1273"/>
                  </a:lnTo>
                  <a:lnTo>
                    <a:pt x="2433" y="1262"/>
                  </a:lnTo>
                  <a:lnTo>
                    <a:pt x="2408" y="1241"/>
                  </a:lnTo>
                  <a:lnTo>
                    <a:pt x="2379" y="1219"/>
                  </a:lnTo>
                  <a:lnTo>
                    <a:pt x="2348" y="1197"/>
                  </a:lnTo>
                  <a:lnTo>
                    <a:pt x="2314" y="1175"/>
                  </a:lnTo>
                  <a:lnTo>
                    <a:pt x="2277" y="1153"/>
                  </a:lnTo>
                  <a:lnTo>
                    <a:pt x="2236" y="1131"/>
                  </a:lnTo>
                  <a:lnTo>
                    <a:pt x="2236" y="2035"/>
                  </a:lnTo>
                  <a:lnTo>
                    <a:pt x="2356" y="2067"/>
                  </a:lnTo>
                  <a:lnTo>
                    <a:pt x="2470" y="2099"/>
                  </a:lnTo>
                  <a:lnTo>
                    <a:pt x="2579" y="2132"/>
                  </a:lnTo>
                  <a:lnTo>
                    <a:pt x="2683" y="2164"/>
                  </a:lnTo>
                  <a:lnTo>
                    <a:pt x="2781" y="2196"/>
                  </a:lnTo>
                  <a:lnTo>
                    <a:pt x="2875" y="2229"/>
                  </a:lnTo>
                  <a:lnTo>
                    <a:pt x="2964" y="2262"/>
                  </a:lnTo>
                  <a:lnTo>
                    <a:pt x="3048" y="2296"/>
                  </a:lnTo>
                  <a:lnTo>
                    <a:pt x="3088" y="2313"/>
                  </a:lnTo>
                  <a:lnTo>
                    <a:pt x="3127" y="2329"/>
                  </a:lnTo>
                  <a:lnTo>
                    <a:pt x="3164" y="2346"/>
                  </a:lnTo>
                  <a:lnTo>
                    <a:pt x="3200" y="2363"/>
                  </a:lnTo>
                  <a:lnTo>
                    <a:pt x="3235" y="2380"/>
                  </a:lnTo>
                  <a:lnTo>
                    <a:pt x="3269" y="2397"/>
                  </a:lnTo>
                  <a:lnTo>
                    <a:pt x="3301" y="2414"/>
                  </a:lnTo>
                  <a:lnTo>
                    <a:pt x="3332" y="2432"/>
                  </a:lnTo>
                  <a:lnTo>
                    <a:pt x="3363" y="2449"/>
                  </a:lnTo>
                  <a:lnTo>
                    <a:pt x="3391" y="2466"/>
                  </a:lnTo>
                  <a:lnTo>
                    <a:pt x="3418" y="2483"/>
                  </a:lnTo>
                  <a:lnTo>
                    <a:pt x="3444" y="2500"/>
                  </a:lnTo>
                  <a:lnTo>
                    <a:pt x="3469" y="2518"/>
                  </a:lnTo>
                  <a:lnTo>
                    <a:pt x="3492" y="2535"/>
                  </a:lnTo>
                  <a:lnTo>
                    <a:pt x="3515" y="2552"/>
                  </a:lnTo>
                  <a:lnTo>
                    <a:pt x="3536" y="2570"/>
                  </a:lnTo>
                  <a:lnTo>
                    <a:pt x="3563" y="2595"/>
                  </a:lnTo>
                  <a:lnTo>
                    <a:pt x="3588" y="2619"/>
                  </a:lnTo>
                  <a:lnTo>
                    <a:pt x="3613" y="2643"/>
                  </a:lnTo>
                  <a:lnTo>
                    <a:pt x="3638" y="2668"/>
                  </a:lnTo>
                  <a:lnTo>
                    <a:pt x="3661" y="2693"/>
                  </a:lnTo>
                  <a:lnTo>
                    <a:pt x="3683" y="2719"/>
                  </a:lnTo>
                  <a:lnTo>
                    <a:pt x="3704" y="2746"/>
                  </a:lnTo>
                  <a:lnTo>
                    <a:pt x="3725" y="2772"/>
                  </a:lnTo>
                  <a:lnTo>
                    <a:pt x="3744" y="2799"/>
                  </a:lnTo>
                  <a:lnTo>
                    <a:pt x="3763" y="2826"/>
                  </a:lnTo>
                  <a:lnTo>
                    <a:pt x="3782" y="2854"/>
                  </a:lnTo>
                  <a:lnTo>
                    <a:pt x="3799" y="2882"/>
                  </a:lnTo>
                  <a:lnTo>
                    <a:pt x="3815" y="2912"/>
                  </a:lnTo>
                  <a:lnTo>
                    <a:pt x="3831" y="2940"/>
                  </a:lnTo>
                  <a:lnTo>
                    <a:pt x="3846" y="2970"/>
                  </a:lnTo>
                  <a:lnTo>
                    <a:pt x="3859" y="2999"/>
                  </a:lnTo>
                  <a:lnTo>
                    <a:pt x="3872" y="3029"/>
                  </a:lnTo>
                  <a:lnTo>
                    <a:pt x="3884" y="3061"/>
                  </a:lnTo>
                  <a:lnTo>
                    <a:pt x="3896" y="3092"/>
                  </a:lnTo>
                  <a:lnTo>
                    <a:pt x="3906" y="3123"/>
                  </a:lnTo>
                  <a:lnTo>
                    <a:pt x="3917" y="3154"/>
                  </a:lnTo>
                  <a:lnTo>
                    <a:pt x="3926" y="3186"/>
                  </a:lnTo>
                  <a:lnTo>
                    <a:pt x="3934" y="3220"/>
                  </a:lnTo>
                  <a:lnTo>
                    <a:pt x="3941" y="3253"/>
                  </a:lnTo>
                  <a:lnTo>
                    <a:pt x="3947" y="3286"/>
                  </a:lnTo>
                  <a:lnTo>
                    <a:pt x="3952" y="3319"/>
                  </a:lnTo>
                  <a:lnTo>
                    <a:pt x="3957" y="3353"/>
                  </a:lnTo>
                  <a:lnTo>
                    <a:pt x="3961" y="3389"/>
                  </a:lnTo>
                  <a:lnTo>
                    <a:pt x="3964" y="3424"/>
                  </a:lnTo>
                  <a:lnTo>
                    <a:pt x="3966" y="3459"/>
                  </a:lnTo>
                  <a:lnTo>
                    <a:pt x="3967" y="3494"/>
                  </a:lnTo>
                  <a:lnTo>
                    <a:pt x="3968" y="3531"/>
                  </a:lnTo>
                  <a:lnTo>
                    <a:pt x="3967" y="3573"/>
                  </a:lnTo>
                  <a:lnTo>
                    <a:pt x="3965" y="3615"/>
                  </a:lnTo>
                  <a:lnTo>
                    <a:pt x="3962" y="3656"/>
                  </a:lnTo>
                  <a:lnTo>
                    <a:pt x="3958" y="3698"/>
                  </a:lnTo>
                  <a:lnTo>
                    <a:pt x="3953" y="3738"/>
                  </a:lnTo>
                  <a:lnTo>
                    <a:pt x="3946" y="3778"/>
                  </a:lnTo>
                  <a:lnTo>
                    <a:pt x="3938" y="3819"/>
                  </a:lnTo>
                  <a:lnTo>
                    <a:pt x="3929" y="3858"/>
                  </a:lnTo>
                  <a:lnTo>
                    <a:pt x="3919" y="3896"/>
                  </a:lnTo>
                  <a:lnTo>
                    <a:pt x="3907" y="3935"/>
                  </a:lnTo>
                  <a:lnTo>
                    <a:pt x="3894" y="3974"/>
                  </a:lnTo>
                  <a:lnTo>
                    <a:pt x="3880" y="4011"/>
                  </a:lnTo>
                  <a:lnTo>
                    <a:pt x="3865" y="4048"/>
                  </a:lnTo>
                  <a:lnTo>
                    <a:pt x="3849" y="4084"/>
                  </a:lnTo>
                  <a:lnTo>
                    <a:pt x="3831" y="4120"/>
                  </a:lnTo>
                  <a:lnTo>
                    <a:pt x="3813" y="4157"/>
                  </a:lnTo>
                  <a:lnTo>
                    <a:pt x="3793" y="4192"/>
                  </a:lnTo>
                  <a:lnTo>
                    <a:pt x="3772" y="4226"/>
                  </a:lnTo>
                  <a:lnTo>
                    <a:pt x="3751" y="4259"/>
                  </a:lnTo>
                  <a:lnTo>
                    <a:pt x="3729" y="4293"/>
                  </a:lnTo>
                  <a:lnTo>
                    <a:pt x="3707" y="4325"/>
                  </a:lnTo>
                  <a:lnTo>
                    <a:pt x="3684" y="4357"/>
                  </a:lnTo>
                  <a:lnTo>
                    <a:pt x="3660" y="4387"/>
                  </a:lnTo>
                  <a:lnTo>
                    <a:pt x="3636" y="4417"/>
                  </a:lnTo>
                  <a:lnTo>
                    <a:pt x="3610" y="4447"/>
                  </a:lnTo>
                  <a:lnTo>
                    <a:pt x="3584" y="4476"/>
                  </a:lnTo>
                  <a:lnTo>
                    <a:pt x="3558" y="4503"/>
                  </a:lnTo>
                  <a:lnTo>
                    <a:pt x="3531" y="4530"/>
                  </a:lnTo>
                  <a:lnTo>
                    <a:pt x="3504" y="4557"/>
                  </a:lnTo>
                  <a:lnTo>
                    <a:pt x="3475" y="4582"/>
                  </a:lnTo>
                  <a:lnTo>
                    <a:pt x="3446" y="4608"/>
                  </a:lnTo>
                  <a:lnTo>
                    <a:pt x="3416" y="4632"/>
                  </a:lnTo>
                  <a:lnTo>
                    <a:pt x="3386" y="4655"/>
                  </a:lnTo>
                  <a:lnTo>
                    <a:pt x="3355" y="4678"/>
                  </a:lnTo>
                  <a:lnTo>
                    <a:pt x="3324" y="4699"/>
                  </a:lnTo>
                  <a:lnTo>
                    <a:pt x="3293" y="4720"/>
                  </a:lnTo>
                  <a:lnTo>
                    <a:pt x="3262" y="4740"/>
                  </a:lnTo>
                  <a:lnTo>
                    <a:pt x="3231" y="4760"/>
                  </a:lnTo>
                  <a:lnTo>
                    <a:pt x="3198" y="4779"/>
                  </a:lnTo>
                  <a:lnTo>
                    <a:pt x="3166" y="4796"/>
                  </a:lnTo>
                  <a:lnTo>
                    <a:pt x="3134" y="4813"/>
                  </a:lnTo>
                  <a:lnTo>
                    <a:pt x="3102" y="4829"/>
                  </a:lnTo>
                  <a:lnTo>
                    <a:pt x="3068" y="4844"/>
                  </a:lnTo>
                  <a:lnTo>
                    <a:pt x="3036" y="4858"/>
                  </a:lnTo>
                  <a:lnTo>
                    <a:pt x="3003" y="4872"/>
                  </a:lnTo>
                  <a:lnTo>
                    <a:pt x="2970" y="4885"/>
                  </a:lnTo>
                  <a:lnTo>
                    <a:pt x="2935" y="4896"/>
                  </a:lnTo>
                  <a:lnTo>
                    <a:pt x="2902" y="4909"/>
                  </a:lnTo>
                  <a:lnTo>
                    <a:pt x="2867" y="4919"/>
                  </a:lnTo>
                  <a:lnTo>
                    <a:pt x="2832" y="4929"/>
                  </a:lnTo>
                  <a:lnTo>
                    <a:pt x="2795" y="4938"/>
                  </a:lnTo>
                  <a:lnTo>
                    <a:pt x="2758" y="4947"/>
                  </a:lnTo>
                  <a:lnTo>
                    <a:pt x="2720" y="4955"/>
                  </a:lnTo>
                  <a:lnTo>
                    <a:pt x="2681" y="4963"/>
                  </a:lnTo>
                  <a:lnTo>
                    <a:pt x="2640" y="4970"/>
                  </a:lnTo>
                  <a:lnTo>
                    <a:pt x="2600" y="4977"/>
                  </a:lnTo>
                  <a:lnTo>
                    <a:pt x="2558" y="4983"/>
                  </a:lnTo>
                  <a:lnTo>
                    <a:pt x="2514" y="4988"/>
                  </a:lnTo>
                  <a:lnTo>
                    <a:pt x="2471" y="4993"/>
                  </a:lnTo>
                  <a:lnTo>
                    <a:pt x="2426" y="4998"/>
                  </a:lnTo>
                  <a:lnTo>
                    <a:pt x="2379" y="5001"/>
                  </a:lnTo>
                  <a:lnTo>
                    <a:pt x="2333" y="5005"/>
                  </a:lnTo>
                  <a:lnTo>
                    <a:pt x="2286" y="5007"/>
                  </a:lnTo>
                  <a:lnTo>
                    <a:pt x="2236" y="5009"/>
                  </a:lnTo>
                  <a:lnTo>
                    <a:pt x="2236" y="5601"/>
                  </a:lnTo>
                  <a:lnTo>
                    <a:pt x="1769" y="5601"/>
                  </a:lnTo>
                  <a:lnTo>
                    <a:pt x="1769" y="5009"/>
                  </a:lnTo>
                  <a:lnTo>
                    <a:pt x="1712" y="5004"/>
                  </a:lnTo>
                  <a:lnTo>
                    <a:pt x="1654" y="4998"/>
                  </a:lnTo>
                  <a:lnTo>
                    <a:pt x="1600" y="4992"/>
                  </a:lnTo>
                  <a:lnTo>
                    <a:pt x="1545" y="4985"/>
                  </a:lnTo>
                  <a:lnTo>
                    <a:pt x="1493" y="4978"/>
                  </a:lnTo>
                  <a:lnTo>
                    <a:pt x="1442" y="4970"/>
                  </a:lnTo>
                  <a:lnTo>
                    <a:pt x="1392" y="4962"/>
                  </a:lnTo>
                  <a:lnTo>
                    <a:pt x="1344" y="4953"/>
                  </a:lnTo>
                  <a:lnTo>
                    <a:pt x="1297" y="4943"/>
                  </a:lnTo>
                  <a:lnTo>
                    <a:pt x="1251" y="4933"/>
                  </a:lnTo>
                  <a:lnTo>
                    <a:pt x="1207" y="4923"/>
                  </a:lnTo>
                  <a:lnTo>
                    <a:pt x="1165" y="4912"/>
                  </a:lnTo>
                  <a:lnTo>
                    <a:pt x="1123" y="4900"/>
                  </a:lnTo>
                  <a:lnTo>
                    <a:pt x="1083" y="4887"/>
                  </a:lnTo>
                  <a:lnTo>
                    <a:pt x="1045" y="4874"/>
                  </a:lnTo>
                  <a:lnTo>
                    <a:pt x="1008" y="4861"/>
                  </a:lnTo>
                  <a:lnTo>
                    <a:pt x="971" y="4847"/>
                  </a:lnTo>
                  <a:lnTo>
                    <a:pt x="935" y="4833"/>
                  </a:lnTo>
                  <a:lnTo>
                    <a:pt x="900" y="4818"/>
                  </a:lnTo>
                  <a:lnTo>
                    <a:pt x="866" y="4803"/>
                  </a:lnTo>
                  <a:lnTo>
                    <a:pt x="832" y="4786"/>
                  </a:lnTo>
                  <a:lnTo>
                    <a:pt x="799" y="4769"/>
                  </a:lnTo>
                  <a:lnTo>
                    <a:pt x="767" y="4752"/>
                  </a:lnTo>
                  <a:lnTo>
                    <a:pt x="735" y="4733"/>
                  </a:lnTo>
                  <a:lnTo>
                    <a:pt x="703" y="4714"/>
                  </a:lnTo>
                  <a:lnTo>
                    <a:pt x="672" y="4694"/>
                  </a:lnTo>
                  <a:lnTo>
                    <a:pt x="643" y="4674"/>
                  </a:lnTo>
                  <a:lnTo>
                    <a:pt x="614" y="4653"/>
                  </a:lnTo>
                  <a:lnTo>
                    <a:pt x="585" y="4632"/>
                  </a:lnTo>
                  <a:lnTo>
                    <a:pt x="556" y="4609"/>
                  </a:lnTo>
                  <a:lnTo>
                    <a:pt x="529" y="4586"/>
                  </a:lnTo>
                  <a:lnTo>
                    <a:pt x="502" y="4562"/>
                  </a:lnTo>
                  <a:lnTo>
                    <a:pt x="476" y="4538"/>
                  </a:lnTo>
                  <a:lnTo>
                    <a:pt x="451" y="4514"/>
                  </a:lnTo>
                  <a:lnTo>
                    <a:pt x="425" y="4490"/>
                  </a:lnTo>
                  <a:lnTo>
                    <a:pt x="401" y="4466"/>
                  </a:lnTo>
                  <a:lnTo>
                    <a:pt x="378" y="4441"/>
                  </a:lnTo>
                  <a:lnTo>
                    <a:pt x="356" y="4415"/>
                  </a:lnTo>
                  <a:lnTo>
                    <a:pt x="335" y="4390"/>
                  </a:lnTo>
                  <a:lnTo>
                    <a:pt x="314" y="4364"/>
                  </a:lnTo>
                  <a:lnTo>
                    <a:pt x="293" y="4339"/>
                  </a:lnTo>
                  <a:lnTo>
                    <a:pt x="274" y="4313"/>
                  </a:lnTo>
                  <a:lnTo>
                    <a:pt x="255" y="4287"/>
                  </a:lnTo>
                  <a:lnTo>
                    <a:pt x="237" y="4259"/>
                  </a:lnTo>
                  <a:lnTo>
                    <a:pt x="220" y="4233"/>
                  </a:lnTo>
                  <a:lnTo>
                    <a:pt x="204" y="4206"/>
                  </a:lnTo>
                  <a:lnTo>
                    <a:pt x="188" y="4179"/>
                  </a:lnTo>
                  <a:lnTo>
                    <a:pt x="174" y="4152"/>
                  </a:lnTo>
                  <a:lnTo>
                    <a:pt x="159" y="4123"/>
                  </a:lnTo>
                  <a:lnTo>
                    <a:pt x="145" y="4094"/>
                  </a:lnTo>
                  <a:lnTo>
                    <a:pt x="132" y="4065"/>
                  </a:lnTo>
                  <a:lnTo>
                    <a:pt x="119" y="4035"/>
                  </a:lnTo>
                  <a:lnTo>
                    <a:pt x="107" y="4005"/>
                  </a:lnTo>
                  <a:lnTo>
                    <a:pt x="95" y="3973"/>
                  </a:lnTo>
                  <a:lnTo>
                    <a:pt x="84" y="3940"/>
                  </a:lnTo>
                  <a:lnTo>
                    <a:pt x="73" y="3908"/>
                  </a:lnTo>
                  <a:lnTo>
                    <a:pt x="62" y="3874"/>
                  </a:lnTo>
                  <a:lnTo>
                    <a:pt x="52" y="3840"/>
                  </a:lnTo>
                  <a:lnTo>
                    <a:pt x="43" y="3804"/>
                  </a:lnTo>
                  <a:lnTo>
                    <a:pt x="33" y="3769"/>
                  </a:lnTo>
                  <a:lnTo>
                    <a:pt x="25" y="3732"/>
                  </a:lnTo>
                  <a:lnTo>
                    <a:pt x="15" y="3696"/>
                  </a:lnTo>
                  <a:lnTo>
                    <a:pt x="8" y="3657"/>
                  </a:lnTo>
                  <a:lnTo>
                    <a:pt x="0" y="3618"/>
                  </a:lnTo>
                  <a:lnTo>
                    <a:pt x="1294" y="3471"/>
                  </a:lnTo>
                  <a:lnTo>
                    <a:pt x="1301" y="3510"/>
                  </a:lnTo>
                  <a:lnTo>
                    <a:pt x="1309" y="3546"/>
                  </a:lnTo>
                  <a:lnTo>
                    <a:pt x="1317" y="3581"/>
                  </a:lnTo>
                  <a:lnTo>
                    <a:pt x="1325" y="3615"/>
                  </a:lnTo>
                  <a:lnTo>
                    <a:pt x="1333" y="3648"/>
                  </a:lnTo>
                  <a:lnTo>
                    <a:pt x="1342" y="3680"/>
                  </a:lnTo>
                  <a:lnTo>
                    <a:pt x="1351" y="3709"/>
                  </a:lnTo>
                  <a:lnTo>
                    <a:pt x="1361" y="3738"/>
                  </a:lnTo>
                  <a:lnTo>
                    <a:pt x="1370" y="3765"/>
                  </a:lnTo>
                  <a:lnTo>
                    <a:pt x="1380" y="3791"/>
                  </a:lnTo>
                  <a:lnTo>
                    <a:pt x="1391" y="3815"/>
                  </a:lnTo>
                  <a:lnTo>
                    <a:pt x="1402" y="3839"/>
                  </a:lnTo>
                  <a:lnTo>
                    <a:pt x="1414" y="3861"/>
                  </a:lnTo>
                  <a:lnTo>
                    <a:pt x="1425" y="3882"/>
                  </a:lnTo>
                  <a:lnTo>
                    <a:pt x="1437" y="3901"/>
                  </a:lnTo>
                  <a:lnTo>
                    <a:pt x="1449" y="3918"/>
                  </a:lnTo>
                  <a:lnTo>
                    <a:pt x="1461" y="3935"/>
                  </a:lnTo>
                  <a:lnTo>
                    <a:pt x="1475" y="3952"/>
                  </a:lnTo>
                  <a:lnTo>
                    <a:pt x="1489" y="3969"/>
                  </a:lnTo>
                  <a:lnTo>
                    <a:pt x="1505" y="3986"/>
                  </a:lnTo>
                  <a:lnTo>
                    <a:pt x="1521" y="4002"/>
                  </a:lnTo>
                  <a:lnTo>
                    <a:pt x="1539" y="4018"/>
                  </a:lnTo>
                  <a:lnTo>
                    <a:pt x="1558" y="4033"/>
                  </a:lnTo>
                  <a:lnTo>
                    <a:pt x="1578" y="4048"/>
                  </a:lnTo>
                  <a:lnTo>
                    <a:pt x="1598" y="4063"/>
                  </a:lnTo>
                  <a:lnTo>
                    <a:pt x="1620" y="4078"/>
                  </a:lnTo>
                  <a:lnTo>
                    <a:pt x="1642" y="4093"/>
                  </a:lnTo>
                  <a:lnTo>
                    <a:pt x="1665" y="4107"/>
                  </a:lnTo>
                  <a:lnTo>
                    <a:pt x="1691" y="4121"/>
                  </a:lnTo>
                  <a:lnTo>
                    <a:pt x="1716" y="4135"/>
                  </a:lnTo>
                  <a:lnTo>
                    <a:pt x="1742" y="4149"/>
                  </a:lnTo>
                  <a:lnTo>
                    <a:pt x="1769" y="4162"/>
                  </a:lnTo>
                  <a:lnTo>
                    <a:pt x="1769" y="3059"/>
                  </a:lnTo>
                  <a:lnTo>
                    <a:pt x="1691" y="3036"/>
                  </a:lnTo>
                  <a:lnTo>
                    <a:pt x="1614" y="3015"/>
                  </a:lnTo>
                  <a:lnTo>
                    <a:pt x="1540" y="2994"/>
                  </a:lnTo>
                  <a:lnTo>
                    <a:pt x="1470" y="2974"/>
                  </a:lnTo>
                  <a:lnTo>
                    <a:pt x="1402" y="2954"/>
                  </a:lnTo>
                  <a:lnTo>
                    <a:pt x="1338" y="2934"/>
                  </a:lnTo>
                  <a:lnTo>
                    <a:pt x="1277" y="2915"/>
                  </a:lnTo>
                  <a:lnTo>
                    <a:pt x="1218" y="2895"/>
                  </a:lnTo>
                  <a:lnTo>
                    <a:pt x="1162" y="2876"/>
                  </a:lnTo>
                  <a:lnTo>
                    <a:pt x="1109" y="2858"/>
                  </a:lnTo>
                  <a:lnTo>
                    <a:pt x="1059" y="2840"/>
                  </a:lnTo>
                  <a:lnTo>
                    <a:pt x="1013" y="2822"/>
                  </a:lnTo>
                  <a:lnTo>
                    <a:pt x="968" y="2805"/>
                  </a:lnTo>
                  <a:lnTo>
                    <a:pt x="927" y="2788"/>
                  </a:lnTo>
                  <a:lnTo>
                    <a:pt x="889" y="2771"/>
                  </a:lnTo>
                  <a:lnTo>
                    <a:pt x="853" y="2755"/>
                  </a:lnTo>
                  <a:lnTo>
                    <a:pt x="820" y="2739"/>
                  </a:lnTo>
                  <a:lnTo>
                    <a:pt x="787" y="2720"/>
                  </a:lnTo>
                  <a:lnTo>
                    <a:pt x="755" y="2701"/>
                  </a:lnTo>
                  <a:lnTo>
                    <a:pt x="723" y="2681"/>
                  </a:lnTo>
                  <a:lnTo>
                    <a:pt x="691" y="2660"/>
                  </a:lnTo>
                  <a:lnTo>
                    <a:pt x="661" y="2637"/>
                  </a:lnTo>
                  <a:lnTo>
                    <a:pt x="631" y="2614"/>
                  </a:lnTo>
                  <a:lnTo>
                    <a:pt x="602" y="2589"/>
                  </a:lnTo>
                  <a:lnTo>
                    <a:pt x="572" y="2562"/>
                  </a:lnTo>
                  <a:lnTo>
                    <a:pt x="544" y="2534"/>
                  </a:lnTo>
                  <a:lnTo>
                    <a:pt x="516" y="2506"/>
                  </a:lnTo>
                  <a:lnTo>
                    <a:pt x="489" y="2476"/>
                  </a:lnTo>
                  <a:lnTo>
                    <a:pt x="462" y="2445"/>
                  </a:lnTo>
                  <a:lnTo>
                    <a:pt x="435" y="2412"/>
                  </a:lnTo>
                  <a:lnTo>
                    <a:pt x="410" y="2379"/>
                  </a:lnTo>
                  <a:lnTo>
                    <a:pt x="385" y="2344"/>
                  </a:lnTo>
                  <a:lnTo>
                    <a:pt x="361" y="2308"/>
                  </a:lnTo>
                  <a:lnTo>
                    <a:pt x="339" y="2271"/>
                  </a:lnTo>
                  <a:lnTo>
                    <a:pt x="318" y="2233"/>
                  </a:lnTo>
                  <a:lnTo>
                    <a:pt x="298" y="2195"/>
                  </a:lnTo>
                  <a:lnTo>
                    <a:pt x="280" y="2155"/>
                  </a:lnTo>
                  <a:lnTo>
                    <a:pt x="264" y="2114"/>
                  </a:lnTo>
                  <a:lnTo>
                    <a:pt x="249" y="2072"/>
                  </a:lnTo>
                  <a:lnTo>
                    <a:pt x="236" y="2030"/>
                  </a:lnTo>
                  <a:lnTo>
                    <a:pt x="225" y="1987"/>
                  </a:lnTo>
                  <a:lnTo>
                    <a:pt x="214" y="1942"/>
                  </a:lnTo>
                  <a:lnTo>
                    <a:pt x="206" y="1896"/>
                  </a:lnTo>
                  <a:lnTo>
                    <a:pt x="199" y="1850"/>
                  </a:lnTo>
                  <a:lnTo>
                    <a:pt x="194" y="1802"/>
                  </a:lnTo>
                  <a:lnTo>
                    <a:pt x="190" y="1754"/>
                  </a:lnTo>
                  <a:lnTo>
                    <a:pt x="187" y="1705"/>
                  </a:lnTo>
                  <a:lnTo>
                    <a:pt x="187" y="1654"/>
                  </a:lnTo>
                  <a:lnTo>
                    <a:pt x="187" y="1619"/>
                  </a:lnTo>
                  <a:lnTo>
                    <a:pt x="188" y="1585"/>
                  </a:lnTo>
                  <a:lnTo>
                    <a:pt x="190" y="1552"/>
                  </a:lnTo>
                  <a:lnTo>
                    <a:pt x="193" y="1518"/>
                  </a:lnTo>
                  <a:lnTo>
                    <a:pt x="196" y="1484"/>
                  </a:lnTo>
                  <a:lnTo>
                    <a:pt x="201" y="1452"/>
                  </a:lnTo>
                  <a:lnTo>
                    <a:pt x="206" y="1419"/>
                  </a:lnTo>
                  <a:lnTo>
                    <a:pt x="211" y="1388"/>
                  </a:lnTo>
                  <a:lnTo>
                    <a:pt x="218" y="1356"/>
                  </a:lnTo>
                  <a:lnTo>
                    <a:pt x="225" y="1324"/>
                  </a:lnTo>
                  <a:lnTo>
                    <a:pt x="233" y="1293"/>
                  </a:lnTo>
                  <a:lnTo>
                    <a:pt x="242" y="1262"/>
                  </a:lnTo>
                  <a:lnTo>
                    <a:pt x="252" y="1232"/>
                  </a:lnTo>
                  <a:lnTo>
                    <a:pt x="263" y="1203"/>
                  </a:lnTo>
                  <a:lnTo>
                    <a:pt x="274" y="1172"/>
                  </a:lnTo>
                  <a:lnTo>
                    <a:pt x="286" y="1143"/>
                  </a:lnTo>
                  <a:lnTo>
                    <a:pt x="298" y="1114"/>
                  </a:lnTo>
                  <a:lnTo>
                    <a:pt x="313" y="1086"/>
                  </a:lnTo>
                  <a:lnTo>
                    <a:pt x="327" y="1058"/>
                  </a:lnTo>
                  <a:lnTo>
                    <a:pt x="342" y="1029"/>
                  </a:lnTo>
                  <a:lnTo>
                    <a:pt x="358" y="1002"/>
                  </a:lnTo>
                  <a:lnTo>
                    <a:pt x="375" y="975"/>
                  </a:lnTo>
                  <a:lnTo>
                    <a:pt x="392" y="949"/>
                  </a:lnTo>
                  <a:lnTo>
                    <a:pt x="410" y="922"/>
                  </a:lnTo>
                  <a:lnTo>
                    <a:pt x="429" y="896"/>
                  </a:lnTo>
                  <a:lnTo>
                    <a:pt x="450" y="870"/>
                  </a:lnTo>
                  <a:lnTo>
                    <a:pt x="470" y="845"/>
                  </a:lnTo>
                  <a:lnTo>
                    <a:pt x="492" y="820"/>
                  </a:lnTo>
                  <a:lnTo>
                    <a:pt x="514" y="795"/>
                  </a:lnTo>
                  <a:lnTo>
                    <a:pt x="536" y="771"/>
                  </a:lnTo>
                  <a:lnTo>
                    <a:pt x="560" y="747"/>
                  </a:lnTo>
                  <a:lnTo>
                    <a:pt x="585" y="723"/>
                  </a:lnTo>
                  <a:lnTo>
                    <a:pt x="610" y="700"/>
                  </a:lnTo>
                  <a:lnTo>
                    <a:pt x="636" y="678"/>
                  </a:lnTo>
                  <a:lnTo>
                    <a:pt x="663" y="656"/>
                  </a:lnTo>
                  <a:lnTo>
                    <a:pt x="690" y="635"/>
                  </a:lnTo>
                  <a:lnTo>
                    <a:pt x="719" y="615"/>
                  </a:lnTo>
                  <a:lnTo>
                    <a:pt x="748" y="596"/>
                  </a:lnTo>
                  <a:lnTo>
                    <a:pt x="778" y="576"/>
                  </a:lnTo>
                  <a:lnTo>
                    <a:pt x="808" y="557"/>
                  </a:lnTo>
                  <a:lnTo>
                    <a:pt x="839" y="540"/>
                  </a:lnTo>
                  <a:lnTo>
                    <a:pt x="872" y="522"/>
                  </a:lnTo>
                  <a:lnTo>
                    <a:pt x="905" y="506"/>
                  </a:lnTo>
                  <a:lnTo>
                    <a:pt x="938" y="490"/>
                  </a:lnTo>
                  <a:lnTo>
                    <a:pt x="972" y="475"/>
                  </a:lnTo>
                  <a:lnTo>
                    <a:pt x="1008" y="461"/>
                  </a:lnTo>
                  <a:lnTo>
                    <a:pt x="1044" y="447"/>
                  </a:lnTo>
                  <a:lnTo>
                    <a:pt x="1080" y="434"/>
                  </a:lnTo>
                  <a:lnTo>
                    <a:pt x="1117" y="420"/>
                  </a:lnTo>
                  <a:lnTo>
                    <a:pt x="1156" y="408"/>
                  </a:lnTo>
                  <a:lnTo>
                    <a:pt x="1195" y="397"/>
                  </a:lnTo>
                  <a:lnTo>
                    <a:pt x="1234" y="386"/>
                  </a:lnTo>
                  <a:lnTo>
                    <a:pt x="1275" y="376"/>
                  </a:lnTo>
                  <a:lnTo>
                    <a:pt x="1316" y="367"/>
                  </a:lnTo>
                  <a:lnTo>
                    <a:pt x="1358" y="358"/>
                  </a:lnTo>
                  <a:lnTo>
                    <a:pt x="1400" y="350"/>
                  </a:lnTo>
                  <a:lnTo>
                    <a:pt x="1444" y="343"/>
                  </a:lnTo>
                  <a:lnTo>
                    <a:pt x="1488" y="336"/>
                  </a:lnTo>
                  <a:lnTo>
                    <a:pt x="1533" y="330"/>
                  </a:lnTo>
                  <a:lnTo>
                    <a:pt x="1579" y="325"/>
                  </a:lnTo>
                  <a:lnTo>
                    <a:pt x="1625" y="320"/>
                  </a:lnTo>
                  <a:lnTo>
                    <a:pt x="1672" y="316"/>
                  </a:lnTo>
                  <a:lnTo>
                    <a:pt x="1721" y="312"/>
                  </a:lnTo>
                  <a:lnTo>
                    <a:pt x="1769" y="309"/>
                  </a:lnTo>
                  <a:lnTo>
                    <a:pt x="1769" y="0"/>
                  </a:lnTo>
                  <a:lnTo>
                    <a:pt x="2236" y="0"/>
                  </a:lnTo>
                  <a:lnTo>
                    <a:pt x="2236" y="309"/>
                  </a:lnTo>
                  <a:lnTo>
                    <a:pt x="2282" y="312"/>
                  </a:lnTo>
                  <a:lnTo>
                    <a:pt x="2325" y="316"/>
                  </a:lnTo>
                  <a:lnTo>
                    <a:pt x="2368" y="320"/>
                  </a:lnTo>
                  <a:lnTo>
                    <a:pt x="2411" y="324"/>
                  </a:lnTo>
                  <a:lnTo>
                    <a:pt x="2453" y="329"/>
                  </a:lnTo>
                  <a:lnTo>
                    <a:pt x="2494" y="334"/>
                  </a:lnTo>
                  <a:lnTo>
                    <a:pt x="2535" y="340"/>
                  </a:lnTo>
                  <a:lnTo>
                    <a:pt x="2574" y="346"/>
                  </a:lnTo>
                  <a:lnTo>
                    <a:pt x="2613" y="353"/>
                  </a:lnTo>
                  <a:lnTo>
                    <a:pt x="2652" y="360"/>
                  </a:lnTo>
                  <a:lnTo>
                    <a:pt x="2690" y="368"/>
                  </a:lnTo>
                  <a:lnTo>
                    <a:pt x="2727" y="376"/>
                  </a:lnTo>
                  <a:lnTo>
                    <a:pt x="2763" y="385"/>
                  </a:lnTo>
                  <a:lnTo>
                    <a:pt x="2799" y="394"/>
                  </a:lnTo>
                  <a:lnTo>
                    <a:pt x="2835" y="404"/>
                  </a:lnTo>
                  <a:lnTo>
                    <a:pt x="2869" y="414"/>
                  </a:lnTo>
                  <a:lnTo>
                    <a:pt x="2903" y="425"/>
                  </a:lnTo>
                  <a:lnTo>
                    <a:pt x="2936" y="436"/>
                  </a:lnTo>
                  <a:lnTo>
                    <a:pt x="2969" y="448"/>
                  </a:lnTo>
                  <a:lnTo>
                    <a:pt x="3001" y="460"/>
                  </a:lnTo>
                  <a:lnTo>
                    <a:pt x="3032" y="472"/>
                  </a:lnTo>
                  <a:lnTo>
                    <a:pt x="3062" y="485"/>
                  </a:lnTo>
                  <a:lnTo>
                    <a:pt x="3093" y="498"/>
                  </a:lnTo>
                  <a:lnTo>
                    <a:pt x="3122" y="512"/>
                  </a:lnTo>
                  <a:lnTo>
                    <a:pt x="3150" y="527"/>
                  </a:lnTo>
                  <a:lnTo>
                    <a:pt x="3178" y="542"/>
                  </a:lnTo>
                  <a:lnTo>
                    <a:pt x="3205" y="557"/>
                  </a:lnTo>
                  <a:lnTo>
                    <a:pt x="3233" y="573"/>
                  </a:lnTo>
                  <a:lnTo>
                    <a:pt x="3258" y="590"/>
                  </a:lnTo>
                  <a:lnTo>
                    <a:pt x="3283" y="607"/>
                  </a:lnTo>
                  <a:lnTo>
                    <a:pt x="3308" y="624"/>
                  </a:lnTo>
                  <a:lnTo>
                    <a:pt x="3332" y="641"/>
                  </a:lnTo>
                  <a:lnTo>
                    <a:pt x="3355" y="659"/>
                  </a:lnTo>
                  <a:lnTo>
                    <a:pt x="3379" y="678"/>
                  </a:lnTo>
                  <a:lnTo>
                    <a:pt x="3401" y="697"/>
                  </a:lnTo>
                  <a:lnTo>
                    <a:pt x="3423" y="716"/>
                  </a:lnTo>
                  <a:lnTo>
                    <a:pt x="3444" y="737"/>
                  </a:lnTo>
                  <a:lnTo>
                    <a:pt x="3465" y="757"/>
                  </a:lnTo>
                  <a:lnTo>
                    <a:pt x="3485" y="777"/>
                  </a:lnTo>
                  <a:lnTo>
                    <a:pt x="3506" y="798"/>
                  </a:lnTo>
                  <a:lnTo>
                    <a:pt x="3525" y="819"/>
                  </a:lnTo>
                  <a:lnTo>
                    <a:pt x="3544" y="841"/>
                  </a:lnTo>
                  <a:lnTo>
                    <a:pt x="3562" y="863"/>
                  </a:lnTo>
                  <a:lnTo>
                    <a:pt x="3580" y="886"/>
                  </a:lnTo>
                  <a:lnTo>
                    <a:pt x="3597" y="910"/>
                  </a:lnTo>
                  <a:lnTo>
                    <a:pt x="3613" y="933"/>
                  </a:lnTo>
                  <a:lnTo>
                    <a:pt x="3629" y="957"/>
                  </a:lnTo>
                  <a:lnTo>
                    <a:pt x="3646" y="981"/>
                  </a:lnTo>
                  <a:lnTo>
                    <a:pt x="3661" y="1006"/>
                  </a:lnTo>
                  <a:lnTo>
                    <a:pt x="3676" y="1031"/>
                  </a:lnTo>
                  <a:lnTo>
                    <a:pt x="3690" y="1058"/>
                  </a:lnTo>
                  <a:lnTo>
                    <a:pt x="3703" y="1084"/>
                  </a:lnTo>
                  <a:lnTo>
                    <a:pt x="3716" y="1110"/>
                  </a:lnTo>
                  <a:lnTo>
                    <a:pt x="3729" y="1137"/>
                  </a:lnTo>
                  <a:lnTo>
                    <a:pt x="3741" y="1164"/>
                  </a:lnTo>
                  <a:lnTo>
                    <a:pt x="3752" y="1191"/>
                  </a:lnTo>
                  <a:lnTo>
                    <a:pt x="3763" y="1220"/>
                  </a:lnTo>
                  <a:lnTo>
                    <a:pt x="3775" y="1249"/>
                  </a:lnTo>
                  <a:lnTo>
                    <a:pt x="3785" y="1278"/>
                  </a:lnTo>
                  <a:lnTo>
                    <a:pt x="3794" y="1307"/>
                  </a:lnTo>
                  <a:lnTo>
                    <a:pt x="3803" y="1337"/>
                  </a:lnTo>
                  <a:lnTo>
                    <a:pt x="3811" y="1368"/>
                  </a:lnTo>
                  <a:lnTo>
                    <a:pt x="3819" y="1398"/>
                  </a:lnTo>
                  <a:lnTo>
                    <a:pt x="3827" y="1429"/>
                  </a:lnTo>
                  <a:close/>
                  <a:moveTo>
                    <a:pt x="1769" y="1116"/>
                  </a:moveTo>
                  <a:lnTo>
                    <a:pt x="1745" y="1125"/>
                  </a:lnTo>
                  <a:lnTo>
                    <a:pt x="1721" y="1133"/>
                  </a:lnTo>
                  <a:lnTo>
                    <a:pt x="1698" y="1142"/>
                  </a:lnTo>
                  <a:lnTo>
                    <a:pt x="1675" y="1151"/>
                  </a:lnTo>
                  <a:lnTo>
                    <a:pt x="1654" y="1160"/>
                  </a:lnTo>
                  <a:lnTo>
                    <a:pt x="1633" y="1170"/>
                  </a:lnTo>
                  <a:lnTo>
                    <a:pt x="1614" y="1179"/>
                  </a:lnTo>
                  <a:lnTo>
                    <a:pt x="1596" y="1189"/>
                  </a:lnTo>
                  <a:lnTo>
                    <a:pt x="1579" y="1201"/>
                  </a:lnTo>
                  <a:lnTo>
                    <a:pt x="1563" y="1211"/>
                  </a:lnTo>
                  <a:lnTo>
                    <a:pt x="1547" y="1222"/>
                  </a:lnTo>
                  <a:lnTo>
                    <a:pt x="1533" y="1233"/>
                  </a:lnTo>
                  <a:lnTo>
                    <a:pt x="1519" y="1244"/>
                  </a:lnTo>
                  <a:lnTo>
                    <a:pt x="1507" y="1255"/>
                  </a:lnTo>
                  <a:lnTo>
                    <a:pt x="1496" y="1267"/>
                  </a:lnTo>
                  <a:lnTo>
                    <a:pt x="1486" y="1278"/>
                  </a:lnTo>
                  <a:lnTo>
                    <a:pt x="1476" y="1291"/>
                  </a:lnTo>
                  <a:lnTo>
                    <a:pt x="1467" y="1303"/>
                  </a:lnTo>
                  <a:lnTo>
                    <a:pt x="1458" y="1316"/>
                  </a:lnTo>
                  <a:lnTo>
                    <a:pt x="1451" y="1329"/>
                  </a:lnTo>
                  <a:lnTo>
                    <a:pt x="1443" y="1342"/>
                  </a:lnTo>
                  <a:lnTo>
                    <a:pt x="1437" y="1357"/>
                  </a:lnTo>
                  <a:lnTo>
                    <a:pt x="1431" y="1371"/>
                  </a:lnTo>
                  <a:lnTo>
                    <a:pt x="1426" y="1385"/>
                  </a:lnTo>
                  <a:lnTo>
                    <a:pt x="1421" y="1399"/>
                  </a:lnTo>
                  <a:lnTo>
                    <a:pt x="1417" y="1414"/>
                  </a:lnTo>
                  <a:lnTo>
                    <a:pt x="1413" y="1428"/>
                  </a:lnTo>
                  <a:lnTo>
                    <a:pt x="1409" y="1443"/>
                  </a:lnTo>
                  <a:lnTo>
                    <a:pt x="1407" y="1459"/>
                  </a:lnTo>
                  <a:lnTo>
                    <a:pt x="1406" y="1474"/>
                  </a:lnTo>
                  <a:lnTo>
                    <a:pt x="1405" y="1490"/>
                  </a:lnTo>
                  <a:lnTo>
                    <a:pt x="1404" y="1507"/>
                  </a:lnTo>
                  <a:lnTo>
                    <a:pt x="1405" y="1524"/>
                  </a:lnTo>
                  <a:lnTo>
                    <a:pt x="1406" y="1541"/>
                  </a:lnTo>
                  <a:lnTo>
                    <a:pt x="1407" y="1558"/>
                  </a:lnTo>
                  <a:lnTo>
                    <a:pt x="1409" y="1574"/>
                  </a:lnTo>
                  <a:lnTo>
                    <a:pt x="1413" y="1590"/>
                  </a:lnTo>
                  <a:lnTo>
                    <a:pt x="1417" y="1605"/>
                  </a:lnTo>
                  <a:lnTo>
                    <a:pt x="1421" y="1620"/>
                  </a:lnTo>
                  <a:lnTo>
                    <a:pt x="1426" y="1635"/>
                  </a:lnTo>
                  <a:lnTo>
                    <a:pt x="1431" y="1650"/>
                  </a:lnTo>
                  <a:lnTo>
                    <a:pt x="1437" y="1666"/>
                  </a:lnTo>
                  <a:lnTo>
                    <a:pt x="1444" y="1680"/>
                  </a:lnTo>
                  <a:lnTo>
                    <a:pt x="1451" y="1694"/>
                  </a:lnTo>
                  <a:lnTo>
                    <a:pt x="1459" y="1707"/>
                  </a:lnTo>
                  <a:lnTo>
                    <a:pt x="1468" y="1720"/>
                  </a:lnTo>
                  <a:lnTo>
                    <a:pt x="1477" y="1733"/>
                  </a:lnTo>
                  <a:lnTo>
                    <a:pt x="1487" y="1746"/>
                  </a:lnTo>
                  <a:lnTo>
                    <a:pt x="1497" y="1759"/>
                  </a:lnTo>
                  <a:lnTo>
                    <a:pt x="1509" y="1771"/>
                  </a:lnTo>
                  <a:lnTo>
                    <a:pt x="1521" y="1783"/>
                  </a:lnTo>
                  <a:lnTo>
                    <a:pt x="1535" y="1795"/>
                  </a:lnTo>
                  <a:lnTo>
                    <a:pt x="1549" y="1806"/>
                  </a:lnTo>
                  <a:lnTo>
                    <a:pt x="1565" y="1819"/>
                  </a:lnTo>
                  <a:lnTo>
                    <a:pt x="1581" y="1830"/>
                  </a:lnTo>
                  <a:lnTo>
                    <a:pt x="1598" y="1840"/>
                  </a:lnTo>
                  <a:lnTo>
                    <a:pt x="1616" y="1851"/>
                  </a:lnTo>
                  <a:lnTo>
                    <a:pt x="1635" y="1861"/>
                  </a:lnTo>
                  <a:lnTo>
                    <a:pt x="1655" y="1871"/>
                  </a:lnTo>
                  <a:lnTo>
                    <a:pt x="1676" y="1881"/>
                  </a:lnTo>
                  <a:lnTo>
                    <a:pt x="1699" y="1890"/>
                  </a:lnTo>
                  <a:lnTo>
                    <a:pt x="1721" y="1899"/>
                  </a:lnTo>
                  <a:lnTo>
                    <a:pt x="1745" y="1908"/>
                  </a:lnTo>
                  <a:lnTo>
                    <a:pt x="1769" y="1917"/>
                  </a:lnTo>
                  <a:lnTo>
                    <a:pt x="1769" y="1116"/>
                  </a:lnTo>
                  <a:close/>
                  <a:moveTo>
                    <a:pt x="2236" y="4194"/>
                  </a:moveTo>
                  <a:lnTo>
                    <a:pt x="2271" y="4186"/>
                  </a:lnTo>
                  <a:lnTo>
                    <a:pt x="2303" y="4178"/>
                  </a:lnTo>
                  <a:lnTo>
                    <a:pt x="2334" y="4169"/>
                  </a:lnTo>
                  <a:lnTo>
                    <a:pt x="2363" y="4160"/>
                  </a:lnTo>
                  <a:lnTo>
                    <a:pt x="2393" y="4150"/>
                  </a:lnTo>
                  <a:lnTo>
                    <a:pt x="2421" y="4139"/>
                  </a:lnTo>
                  <a:lnTo>
                    <a:pt x="2447" y="4128"/>
                  </a:lnTo>
                  <a:lnTo>
                    <a:pt x="2472" y="4115"/>
                  </a:lnTo>
                  <a:lnTo>
                    <a:pt x="2497" y="4103"/>
                  </a:lnTo>
                  <a:lnTo>
                    <a:pt x="2520" y="4090"/>
                  </a:lnTo>
                  <a:lnTo>
                    <a:pt x="2543" y="4076"/>
                  </a:lnTo>
                  <a:lnTo>
                    <a:pt x="2563" y="4062"/>
                  </a:lnTo>
                  <a:lnTo>
                    <a:pt x="2583" y="4047"/>
                  </a:lnTo>
                  <a:lnTo>
                    <a:pt x="2602" y="4032"/>
                  </a:lnTo>
                  <a:lnTo>
                    <a:pt x="2619" y="4016"/>
                  </a:lnTo>
                  <a:lnTo>
                    <a:pt x="2635" y="3999"/>
                  </a:lnTo>
                  <a:lnTo>
                    <a:pt x="2650" y="3982"/>
                  </a:lnTo>
                  <a:lnTo>
                    <a:pt x="2665" y="3964"/>
                  </a:lnTo>
                  <a:lnTo>
                    <a:pt x="2679" y="3946"/>
                  </a:lnTo>
                  <a:lnTo>
                    <a:pt x="2691" y="3928"/>
                  </a:lnTo>
                  <a:lnTo>
                    <a:pt x="2702" y="3910"/>
                  </a:lnTo>
                  <a:lnTo>
                    <a:pt x="2713" y="3892"/>
                  </a:lnTo>
                  <a:lnTo>
                    <a:pt x="2722" y="3873"/>
                  </a:lnTo>
                  <a:lnTo>
                    <a:pt x="2730" y="3854"/>
                  </a:lnTo>
                  <a:lnTo>
                    <a:pt x="2738" y="3835"/>
                  </a:lnTo>
                  <a:lnTo>
                    <a:pt x="2744" y="3815"/>
                  </a:lnTo>
                  <a:lnTo>
                    <a:pt x="2749" y="3795"/>
                  </a:lnTo>
                  <a:lnTo>
                    <a:pt x="2754" y="3775"/>
                  </a:lnTo>
                  <a:lnTo>
                    <a:pt x="2757" y="3755"/>
                  </a:lnTo>
                  <a:lnTo>
                    <a:pt x="2760" y="3735"/>
                  </a:lnTo>
                  <a:lnTo>
                    <a:pt x="2761" y="3714"/>
                  </a:lnTo>
                  <a:lnTo>
                    <a:pt x="2762" y="3694"/>
                  </a:lnTo>
                  <a:lnTo>
                    <a:pt x="2761" y="3675"/>
                  </a:lnTo>
                  <a:lnTo>
                    <a:pt x="2760" y="3656"/>
                  </a:lnTo>
                  <a:lnTo>
                    <a:pt x="2758" y="3639"/>
                  </a:lnTo>
                  <a:lnTo>
                    <a:pt x="2755" y="3621"/>
                  </a:lnTo>
                  <a:lnTo>
                    <a:pt x="2751" y="3604"/>
                  </a:lnTo>
                  <a:lnTo>
                    <a:pt x="2747" y="3586"/>
                  </a:lnTo>
                  <a:lnTo>
                    <a:pt x="2741" y="3569"/>
                  </a:lnTo>
                  <a:lnTo>
                    <a:pt x="2735" y="3552"/>
                  </a:lnTo>
                  <a:lnTo>
                    <a:pt x="2728" y="3536"/>
                  </a:lnTo>
                  <a:lnTo>
                    <a:pt x="2720" y="3519"/>
                  </a:lnTo>
                  <a:lnTo>
                    <a:pt x="2711" y="3502"/>
                  </a:lnTo>
                  <a:lnTo>
                    <a:pt x="2701" y="3486"/>
                  </a:lnTo>
                  <a:lnTo>
                    <a:pt x="2691" y="3469"/>
                  </a:lnTo>
                  <a:lnTo>
                    <a:pt x="2680" y="3454"/>
                  </a:lnTo>
                  <a:lnTo>
                    <a:pt x="2668" y="3438"/>
                  </a:lnTo>
                  <a:lnTo>
                    <a:pt x="2654" y="3422"/>
                  </a:lnTo>
                  <a:lnTo>
                    <a:pt x="2640" y="3407"/>
                  </a:lnTo>
                  <a:lnTo>
                    <a:pt x="2624" y="3392"/>
                  </a:lnTo>
                  <a:lnTo>
                    <a:pt x="2607" y="3377"/>
                  </a:lnTo>
                  <a:lnTo>
                    <a:pt x="2588" y="3362"/>
                  </a:lnTo>
                  <a:lnTo>
                    <a:pt x="2568" y="3346"/>
                  </a:lnTo>
                  <a:lnTo>
                    <a:pt x="2546" y="3332"/>
                  </a:lnTo>
                  <a:lnTo>
                    <a:pt x="2521" y="3318"/>
                  </a:lnTo>
                  <a:lnTo>
                    <a:pt x="2496" y="3303"/>
                  </a:lnTo>
                  <a:lnTo>
                    <a:pt x="2470" y="3289"/>
                  </a:lnTo>
                  <a:lnTo>
                    <a:pt x="2441" y="3275"/>
                  </a:lnTo>
                  <a:lnTo>
                    <a:pt x="2412" y="3261"/>
                  </a:lnTo>
                  <a:lnTo>
                    <a:pt x="2379" y="3247"/>
                  </a:lnTo>
                  <a:lnTo>
                    <a:pt x="2346" y="3234"/>
                  </a:lnTo>
                  <a:lnTo>
                    <a:pt x="2311" y="3220"/>
                  </a:lnTo>
                  <a:lnTo>
                    <a:pt x="2275" y="3207"/>
                  </a:lnTo>
                  <a:lnTo>
                    <a:pt x="2236" y="3192"/>
                  </a:lnTo>
                  <a:lnTo>
                    <a:pt x="2236" y="41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406" name="Group 660"/>
          <p:cNvGrpSpPr>
            <a:grpSpLocks/>
          </p:cNvGrpSpPr>
          <p:nvPr/>
        </p:nvGrpSpPr>
        <p:grpSpPr bwMode="auto">
          <a:xfrm>
            <a:off x="6583363" y="2757488"/>
            <a:ext cx="1141412" cy="396875"/>
            <a:chOff x="6218720" y="2660172"/>
            <a:chExt cx="1140749" cy="435125"/>
          </a:xfrm>
        </p:grpSpPr>
        <p:grpSp>
          <p:nvGrpSpPr>
            <p:cNvPr id="14432" name="Group 633"/>
            <p:cNvGrpSpPr>
              <a:grpSpLocks/>
            </p:cNvGrpSpPr>
            <p:nvPr/>
          </p:nvGrpSpPr>
          <p:grpSpPr bwMode="auto">
            <a:xfrm>
              <a:off x="6379637" y="2660172"/>
              <a:ext cx="240914" cy="297551"/>
              <a:chOff x="11438294" y="1143228"/>
              <a:chExt cx="1601000" cy="2041907"/>
            </a:xfrm>
          </p:grpSpPr>
          <p:sp>
            <p:nvSpPr>
              <p:cNvPr id="14457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58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33" name="Group 636"/>
            <p:cNvGrpSpPr>
              <a:grpSpLocks/>
            </p:cNvGrpSpPr>
            <p:nvPr/>
          </p:nvGrpSpPr>
          <p:grpSpPr bwMode="auto">
            <a:xfrm>
              <a:off x="6597213" y="2668805"/>
              <a:ext cx="240914" cy="297551"/>
              <a:chOff x="11438294" y="1143228"/>
              <a:chExt cx="1601000" cy="2041907"/>
            </a:xfrm>
          </p:grpSpPr>
          <p:sp>
            <p:nvSpPr>
              <p:cNvPr id="14455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56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34" name="Group 639"/>
            <p:cNvGrpSpPr>
              <a:grpSpLocks/>
            </p:cNvGrpSpPr>
            <p:nvPr/>
          </p:nvGrpSpPr>
          <p:grpSpPr bwMode="auto">
            <a:xfrm>
              <a:off x="6218720" y="2840944"/>
              <a:ext cx="236851" cy="243605"/>
              <a:chOff x="11438294" y="1143228"/>
              <a:chExt cx="1601000" cy="2041907"/>
            </a:xfrm>
          </p:grpSpPr>
          <p:sp>
            <p:nvSpPr>
              <p:cNvPr id="14453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54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35" name="Group 642"/>
            <p:cNvGrpSpPr>
              <a:grpSpLocks/>
            </p:cNvGrpSpPr>
            <p:nvPr/>
          </p:nvGrpSpPr>
          <p:grpSpPr bwMode="auto">
            <a:xfrm>
              <a:off x="6670472" y="2844325"/>
              <a:ext cx="236851" cy="243605"/>
              <a:chOff x="11438294" y="1143228"/>
              <a:chExt cx="1601000" cy="2041907"/>
            </a:xfrm>
          </p:grpSpPr>
          <p:sp>
            <p:nvSpPr>
              <p:cNvPr id="14451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52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36" name="Group 645"/>
            <p:cNvGrpSpPr>
              <a:grpSpLocks/>
            </p:cNvGrpSpPr>
            <p:nvPr/>
          </p:nvGrpSpPr>
          <p:grpSpPr bwMode="auto">
            <a:xfrm>
              <a:off x="6436296" y="2849577"/>
              <a:ext cx="236851" cy="243605"/>
              <a:chOff x="11438294" y="1143228"/>
              <a:chExt cx="1601000" cy="2041907"/>
            </a:xfrm>
          </p:grpSpPr>
          <p:sp>
            <p:nvSpPr>
              <p:cNvPr id="14449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50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37" name="Group 648"/>
            <p:cNvGrpSpPr>
              <a:grpSpLocks/>
            </p:cNvGrpSpPr>
            <p:nvPr/>
          </p:nvGrpSpPr>
          <p:grpSpPr bwMode="auto">
            <a:xfrm>
              <a:off x="6831783" y="2662287"/>
              <a:ext cx="240914" cy="297551"/>
              <a:chOff x="11438294" y="1143228"/>
              <a:chExt cx="1601000" cy="2041907"/>
            </a:xfrm>
          </p:grpSpPr>
          <p:sp>
            <p:nvSpPr>
              <p:cNvPr id="14447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48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38" name="Group 651"/>
            <p:cNvGrpSpPr>
              <a:grpSpLocks/>
            </p:cNvGrpSpPr>
            <p:nvPr/>
          </p:nvGrpSpPr>
          <p:grpSpPr bwMode="auto">
            <a:xfrm>
              <a:off x="7049359" y="2670920"/>
              <a:ext cx="240914" cy="297551"/>
              <a:chOff x="11438294" y="1143228"/>
              <a:chExt cx="1601000" cy="2041907"/>
            </a:xfrm>
          </p:grpSpPr>
          <p:sp>
            <p:nvSpPr>
              <p:cNvPr id="14445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46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39" name="Group 654"/>
            <p:cNvGrpSpPr>
              <a:grpSpLocks/>
            </p:cNvGrpSpPr>
            <p:nvPr/>
          </p:nvGrpSpPr>
          <p:grpSpPr bwMode="auto">
            <a:xfrm>
              <a:off x="7122618" y="2846440"/>
              <a:ext cx="236851" cy="243605"/>
              <a:chOff x="11438294" y="1143228"/>
              <a:chExt cx="1601000" cy="2041907"/>
            </a:xfrm>
          </p:grpSpPr>
          <p:sp>
            <p:nvSpPr>
              <p:cNvPr id="14443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44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440" name="Group 657"/>
            <p:cNvGrpSpPr>
              <a:grpSpLocks/>
            </p:cNvGrpSpPr>
            <p:nvPr/>
          </p:nvGrpSpPr>
          <p:grpSpPr bwMode="auto">
            <a:xfrm>
              <a:off x="6888442" y="2851692"/>
              <a:ext cx="236851" cy="243605"/>
              <a:chOff x="11438294" y="1143228"/>
              <a:chExt cx="1601000" cy="2041907"/>
            </a:xfrm>
          </p:grpSpPr>
          <p:sp>
            <p:nvSpPr>
              <p:cNvPr id="14441" name="Freeform 401"/>
              <p:cNvSpPr>
                <a:spLocks noEditPoints="1"/>
              </p:cNvSpPr>
              <p:nvPr/>
            </p:nvSpPr>
            <p:spPr bwMode="auto">
              <a:xfrm>
                <a:off x="11438294" y="1143228"/>
                <a:ext cx="1601000" cy="2041907"/>
              </a:xfrm>
              <a:custGeom>
                <a:avLst/>
                <a:gdLst>
                  <a:gd name="T0" fmla="*/ 5035 w 7949"/>
                  <a:gd name="T1" fmla="*/ 676 h 12090"/>
                  <a:gd name="T2" fmla="*/ 4834 w 7949"/>
                  <a:gd name="T3" fmla="*/ 844 h 12090"/>
                  <a:gd name="T4" fmla="*/ 4834 w 7949"/>
                  <a:gd name="T5" fmla="*/ 1013 h 12090"/>
                  <a:gd name="T6" fmla="*/ 4431 w 7949"/>
                  <a:gd name="T7" fmla="*/ 1520 h 12090"/>
                  <a:gd name="T8" fmla="*/ 4230 w 7949"/>
                  <a:gd name="T9" fmla="*/ 1689 h 12090"/>
                  <a:gd name="T10" fmla="*/ 3827 w 7949"/>
                  <a:gd name="T11" fmla="*/ 1689 h 12090"/>
                  <a:gd name="T12" fmla="*/ 3424 w 7949"/>
                  <a:gd name="T13" fmla="*/ 1689 h 12090"/>
                  <a:gd name="T14" fmla="*/ 3021 w 7949"/>
                  <a:gd name="T15" fmla="*/ 1689 h 12090"/>
                  <a:gd name="T16" fmla="*/ 2820 w 7949"/>
                  <a:gd name="T17" fmla="*/ 1689 h 12090"/>
                  <a:gd name="T18" fmla="*/ 2215 w 7949"/>
                  <a:gd name="T19" fmla="*/ 1689 h 12090"/>
                  <a:gd name="T20" fmla="*/ 1813 w 7949"/>
                  <a:gd name="T21" fmla="*/ 1520 h 12090"/>
                  <a:gd name="T22" fmla="*/ 1611 w 7949"/>
                  <a:gd name="T23" fmla="*/ 1013 h 12090"/>
                  <a:gd name="T24" fmla="*/ 1611 w 7949"/>
                  <a:gd name="T25" fmla="*/ 676 h 12090"/>
                  <a:gd name="T26" fmla="*/ 1410 w 7949"/>
                  <a:gd name="T27" fmla="*/ 507 h 12090"/>
                  <a:gd name="T28" fmla="*/ 1410 w 7949"/>
                  <a:gd name="T29" fmla="*/ 338 h 12090"/>
                  <a:gd name="T30" fmla="*/ 1611 w 7949"/>
                  <a:gd name="T31" fmla="*/ 338 h 12090"/>
                  <a:gd name="T32" fmla="*/ 1813 w 7949"/>
                  <a:gd name="T33" fmla="*/ 169 h 12090"/>
                  <a:gd name="T34" fmla="*/ 2014 w 7949"/>
                  <a:gd name="T35" fmla="*/ 169 h 12090"/>
                  <a:gd name="T36" fmla="*/ 2417 w 7949"/>
                  <a:gd name="T37" fmla="*/ 169 h 12090"/>
                  <a:gd name="T38" fmla="*/ 2820 w 7949"/>
                  <a:gd name="T39" fmla="*/ 0 h 12090"/>
                  <a:gd name="T40" fmla="*/ 3424 w 7949"/>
                  <a:gd name="T41" fmla="*/ 0 h 12090"/>
                  <a:gd name="T42" fmla="*/ 3827 w 7949"/>
                  <a:gd name="T43" fmla="*/ 0 h 12090"/>
                  <a:gd name="T44" fmla="*/ 4431 w 7949"/>
                  <a:gd name="T45" fmla="*/ 0 h 12090"/>
                  <a:gd name="T46" fmla="*/ 4632 w 7949"/>
                  <a:gd name="T47" fmla="*/ 169 h 12090"/>
                  <a:gd name="T48" fmla="*/ 4834 w 7949"/>
                  <a:gd name="T49" fmla="*/ 338 h 12090"/>
                  <a:gd name="T50" fmla="*/ 5035 w 7949"/>
                  <a:gd name="T51" fmla="*/ 338 h 12090"/>
                  <a:gd name="T52" fmla="*/ 5639 w 7949"/>
                  <a:gd name="T53" fmla="*/ 5236 h 12090"/>
                  <a:gd name="T54" fmla="*/ 5438 w 7949"/>
                  <a:gd name="T55" fmla="*/ 5573 h 12090"/>
                  <a:gd name="T56" fmla="*/ 5438 w 7949"/>
                  <a:gd name="T57" fmla="*/ 5911 h 12090"/>
                  <a:gd name="T58" fmla="*/ 5438 w 7949"/>
                  <a:gd name="T59" fmla="*/ 6080 h 12090"/>
                  <a:gd name="T60" fmla="*/ 5237 w 7949"/>
                  <a:gd name="T61" fmla="*/ 6418 h 12090"/>
                  <a:gd name="T62" fmla="*/ 4632 w 7949"/>
                  <a:gd name="T63" fmla="*/ 6756 h 12090"/>
                  <a:gd name="T64" fmla="*/ 3827 w 7949"/>
                  <a:gd name="T65" fmla="*/ 6925 h 12090"/>
                  <a:gd name="T66" fmla="*/ 2820 w 7949"/>
                  <a:gd name="T67" fmla="*/ 7093 h 12090"/>
                  <a:gd name="T68" fmla="*/ 2014 w 7949"/>
                  <a:gd name="T69" fmla="*/ 7093 h 12090"/>
                  <a:gd name="T70" fmla="*/ 1208 w 7949"/>
                  <a:gd name="T71" fmla="*/ 6925 h 12090"/>
                  <a:gd name="T72" fmla="*/ 604 w 7949"/>
                  <a:gd name="T73" fmla="*/ 6587 h 12090"/>
                  <a:gd name="T74" fmla="*/ 201 w 7949"/>
                  <a:gd name="T75" fmla="*/ 6418 h 12090"/>
                  <a:gd name="T76" fmla="*/ 201 w 7949"/>
                  <a:gd name="T77" fmla="*/ 6080 h 12090"/>
                  <a:gd name="T78" fmla="*/ 0 w 7949"/>
                  <a:gd name="T79" fmla="*/ 5911 h 12090"/>
                  <a:gd name="T80" fmla="*/ 0 w 7949"/>
                  <a:gd name="T81" fmla="*/ 5573 h 12090"/>
                  <a:gd name="T82" fmla="*/ 0 w 7949"/>
                  <a:gd name="T83" fmla="*/ 4898 h 12090"/>
                  <a:gd name="T84" fmla="*/ 201 w 7949"/>
                  <a:gd name="T85" fmla="*/ 4391 h 12090"/>
                  <a:gd name="T86" fmla="*/ 201 w 7949"/>
                  <a:gd name="T87" fmla="*/ 3885 h 12090"/>
                  <a:gd name="T88" fmla="*/ 604 w 7949"/>
                  <a:gd name="T89" fmla="*/ 3209 h 12090"/>
                  <a:gd name="T90" fmla="*/ 806 w 7949"/>
                  <a:gd name="T91" fmla="*/ 2702 h 12090"/>
                  <a:gd name="T92" fmla="*/ 1410 w 7949"/>
                  <a:gd name="T93" fmla="*/ 2364 h 12090"/>
                  <a:gd name="T94" fmla="*/ 1813 w 7949"/>
                  <a:gd name="T95" fmla="*/ 2027 h 12090"/>
                  <a:gd name="T96" fmla="*/ 2215 w 7949"/>
                  <a:gd name="T97" fmla="*/ 1858 h 12090"/>
                  <a:gd name="T98" fmla="*/ 2820 w 7949"/>
                  <a:gd name="T99" fmla="*/ 1858 h 12090"/>
                  <a:gd name="T100" fmla="*/ 3223 w 7949"/>
                  <a:gd name="T101" fmla="*/ 1858 h 12090"/>
                  <a:gd name="T102" fmla="*/ 3424 w 7949"/>
                  <a:gd name="T103" fmla="*/ 1858 h 12090"/>
                  <a:gd name="T104" fmla="*/ 3827 w 7949"/>
                  <a:gd name="T105" fmla="*/ 2027 h 12090"/>
                  <a:gd name="T106" fmla="*/ 4230 w 7949"/>
                  <a:gd name="T107" fmla="*/ 2196 h 12090"/>
                  <a:gd name="T108" fmla="*/ 4632 w 7949"/>
                  <a:gd name="T109" fmla="*/ 2533 h 12090"/>
                  <a:gd name="T110" fmla="*/ 4834 w 7949"/>
                  <a:gd name="T111" fmla="*/ 2871 h 12090"/>
                  <a:gd name="T112" fmla="*/ 5237 w 7949"/>
                  <a:gd name="T113" fmla="*/ 3378 h 12090"/>
                  <a:gd name="T114" fmla="*/ 5237 w 7949"/>
                  <a:gd name="T115" fmla="*/ 3885 h 12090"/>
                  <a:gd name="T116" fmla="*/ 5438 w 7949"/>
                  <a:gd name="T117" fmla="*/ 4391 h 12090"/>
                  <a:gd name="T118" fmla="*/ 5438 w 7949"/>
                  <a:gd name="T119" fmla="*/ 4898 h 120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9"/>
                  <a:gd name="T181" fmla="*/ 0 h 12090"/>
                  <a:gd name="T182" fmla="*/ 7949 w 7949"/>
                  <a:gd name="T183" fmla="*/ 12090 h 120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9" h="12090">
                    <a:moveTo>
                      <a:pt x="7217" y="915"/>
                    </a:moveTo>
                    <a:lnTo>
                      <a:pt x="7216" y="942"/>
                    </a:lnTo>
                    <a:lnTo>
                      <a:pt x="7214" y="968"/>
                    </a:lnTo>
                    <a:lnTo>
                      <a:pt x="7212" y="995"/>
                    </a:lnTo>
                    <a:lnTo>
                      <a:pt x="7208" y="1022"/>
                    </a:lnTo>
                    <a:lnTo>
                      <a:pt x="7204" y="1050"/>
                    </a:lnTo>
                    <a:lnTo>
                      <a:pt x="7198" y="1078"/>
                    </a:lnTo>
                    <a:lnTo>
                      <a:pt x="7192" y="1108"/>
                    </a:lnTo>
                    <a:lnTo>
                      <a:pt x="7184" y="1138"/>
                    </a:lnTo>
                    <a:lnTo>
                      <a:pt x="7176" y="1168"/>
                    </a:lnTo>
                    <a:lnTo>
                      <a:pt x="7166" y="1198"/>
                    </a:lnTo>
                    <a:lnTo>
                      <a:pt x="7155" y="1229"/>
                    </a:lnTo>
                    <a:lnTo>
                      <a:pt x="7144" y="1262"/>
                    </a:lnTo>
                    <a:lnTo>
                      <a:pt x="7131" y="1294"/>
                    </a:lnTo>
                    <a:lnTo>
                      <a:pt x="7118" y="1327"/>
                    </a:lnTo>
                    <a:lnTo>
                      <a:pt x="7102" y="1360"/>
                    </a:lnTo>
                    <a:lnTo>
                      <a:pt x="7086" y="1395"/>
                    </a:lnTo>
                    <a:lnTo>
                      <a:pt x="7070" y="1430"/>
                    </a:lnTo>
                    <a:lnTo>
                      <a:pt x="7052" y="1465"/>
                    </a:lnTo>
                    <a:lnTo>
                      <a:pt x="7033" y="1500"/>
                    </a:lnTo>
                    <a:lnTo>
                      <a:pt x="7014" y="1536"/>
                    </a:lnTo>
                    <a:lnTo>
                      <a:pt x="6993" y="1574"/>
                    </a:lnTo>
                    <a:lnTo>
                      <a:pt x="6972" y="1611"/>
                    </a:lnTo>
                    <a:lnTo>
                      <a:pt x="6948" y="1649"/>
                    </a:lnTo>
                    <a:lnTo>
                      <a:pt x="6924" y="1687"/>
                    </a:lnTo>
                    <a:lnTo>
                      <a:pt x="6900" y="1727"/>
                    </a:lnTo>
                    <a:lnTo>
                      <a:pt x="6874" y="1766"/>
                    </a:lnTo>
                    <a:lnTo>
                      <a:pt x="6847" y="1806"/>
                    </a:lnTo>
                    <a:lnTo>
                      <a:pt x="6819" y="1847"/>
                    </a:lnTo>
                    <a:lnTo>
                      <a:pt x="6760" y="1931"/>
                    </a:lnTo>
                    <a:lnTo>
                      <a:pt x="6698" y="2016"/>
                    </a:lnTo>
                    <a:lnTo>
                      <a:pt x="6624" y="2116"/>
                    </a:lnTo>
                    <a:lnTo>
                      <a:pt x="6555" y="2212"/>
                    </a:lnTo>
                    <a:lnTo>
                      <a:pt x="6489" y="2303"/>
                    </a:lnTo>
                    <a:lnTo>
                      <a:pt x="6428" y="2390"/>
                    </a:lnTo>
                    <a:lnTo>
                      <a:pt x="6370" y="2473"/>
                    </a:lnTo>
                    <a:lnTo>
                      <a:pt x="6317" y="2551"/>
                    </a:lnTo>
                    <a:lnTo>
                      <a:pt x="6266" y="2624"/>
                    </a:lnTo>
                    <a:lnTo>
                      <a:pt x="6221" y="2694"/>
                    </a:lnTo>
                    <a:lnTo>
                      <a:pt x="6179" y="2758"/>
                    </a:lnTo>
                    <a:lnTo>
                      <a:pt x="6141" y="2820"/>
                    </a:lnTo>
                    <a:lnTo>
                      <a:pt x="6107" y="2875"/>
                    </a:lnTo>
                    <a:lnTo>
                      <a:pt x="6077" y="2926"/>
                    </a:lnTo>
                    <a:lnTo>
                      <a:pt x="6051" y="2974"/>
                    </a:lnTo>
                    <a:lnTo>
                      <a:pt x="6029" y="3017"/>
                    </a:lnTo>
                    <a:lnTo>
                      <a:pt x="6011" y="3055"/>
                    </a:lnTo>
                    <a:lnTo>
                      <a:pt x="5997" y="3089"/>
                    </a:lnTo>
                    <a:lnTo>
                      <a:pt x="5933" y="3067"/>
                    </a:lnTo>
                    <a:lnTo>
                      <a:pt x="5871" y="3047"/>
                    </a:lnTo>
                    <a:lnTo>
                      <a:pt x="5808" y="3027"/>
                    </a:lnTo>
                    <a:lnTo>
                      <a:pt x="5745" y="3009"/>
                    </a:lnTo>
                    <a:lnTo>
                      <a:pt x="5683" y="2990"/>
                    </a:lnTo>
                    <a:lnTo>
                      <a:pt x="5621" y="2973"/>
                    </a:lnTo>
                    <a:lnTo>
                      <a:pt x="5558" y="2956"/>
                    </a:lnTo>
                    <a:lnTo>
                      <a:pt x="5497" y="2939"/>
                    </a:lnTo>
                    <a:lnTo>
                      <a:pt x="5435" y="2923"/>
                    </a:lnTo>
                    <a:lnTo>
                      <a:pt x="5374" y="2908"/>
                    </a:lnTo>
                    <a:lnTo>
                      <a:pt x="5313" y="2894"/>
                    </a:lnTo>
                    <a:lnTo>
                      <a:pt x="5251" y="2880"/>
                    </a:lnTo>
                    <a:lnTo>
                      <a:pt x="5191" y="2867"/>
                    </a:lnTo>
                    <a:lnTo>
                      <a:pt x="5130" y="2855"/>
                    </a:lnTo>
                    <a:lnTo>
                      <a:pt x="5070" y="2843"/>
                    </a:lnTo>
                    <a:lnTo>
                      <a:pt x="5009" y="2832"/>
                    </a:lnTo>
                    <a:lnTo>
                      <a:pt x="4949" y="2822"/>
                    </a:lnTo>
                    <a:lnTo>
                      <a:pt x="4890" y="2812"/>
                    </a:lnTo>
                    <a:lnTo>
                      <a:pt x="4829" y="2803"/>
                    </a:lnTo>
                    <a:lnTo>
                      <a:pt x="4770" y="2795"/>
                    </a:lnTo>
                    <a:lnTo>
                      <a:pt x="4710" y="2788"/>
                    </a:lnTo>
                    <a:lnTo>
                      <a:pt x="4652" y="2781"/>
                    </a:lnTo>
                    <a:lnTo>
                      <a:pt x="4592" y="2773"/>
                    </a:lnTo>
                    <a:lnTo>
                      <a:pt x="4534" y="2768"/>
                    </a:lnTo>
                    <a:lnTo>
                      <a:pt x="4475" y="2763"/>
                    </a:lnTo>
                    <a:lnTo>
                      <a:pt x="4416" y="2758"/>
                    </a:lnTo>
                    <a:lnTo>
                      <a:pt x="4358" y="2755"/>
                    </a:lnTo>
                    <a:lnTo>
                      <a:pt x="4300" y="2752"/>
                    </a:lnTo>
                    <a:lnTo>
                      <a:pt x="4242" y="2749"/>
                    </a:lnTo>
                    <a:lnTo>
                      <a:pt x="4184" y="2748"/>
                    </a:lnTo>
                    <a:lnTo>
                      <a:pt x="4127" y="2747"/>
                    </a:lnTo>
                    <a:lnTo>
                      <a:pt x="4070" y="2746"/>
                    </a:lnTo>
                    <a:lnTo>
                      <a:pt x="3997" y="2747"/>
                    </a:lnTo>
                    <a:lnTo>
                      <a:pt x="3924" y="2747"/>
                    </a:lnTo>
                    <a:lnTo>
                      <a:pt x="3850" y="2749"/>
                    </a:lnTo>
                    <a:lnTo>
                      <a:pt x="3777" y="2751"/>
                    </a:lnTo>
                    <a:lnTo>
                      <a:pt x="3703" y="2753"/>
                    </a:lnTo>
                    <a:lnTo>
                      <a:pt x="3628" y="2756"/>
                    </a:lnTo>
                    <a:lnTo>
                      <a:pt x="3554" y="2760"/>
                    </a:lnTo>
                    <a:lnTo>
                      <a:pt x="3478" y="2764"/>
                    </a:lnTo>
                    <a:lnTo>
                      <a:pt x="3404" y="2769"/>
                    </a:lnTo>
                    <a:lnTo>
                      <a:pt x="3327" y="2775"/>
                    </a:lnTo>
                    <a:lnTo>
                      <a:pt x="3252" y="2782"/>
                    </a:lnTo>
                    <a:lnTo>
                      <a:pt x="3175" y="2788"/>
                    </a:lnTo>
                    <a:lnTo>
                      <a:pt x="3099" y="2795"/>
                    </a:lnTo>
                    <a:lnTo>
                      <a:pt x="3022" y="2803"/>
                    </a:lnTo>
                    <a:lnTo>
                      <a:pt x="2946" y="2811"/>
                    </a:lnTo>
                    <a:lnTo>
                      <a:pt x="2868" y="2820"/>
                    </a:lnTo>
                    <a:lnTo>
                      <a:pt x="2822" y="2730"/>
                    </a:lnTo>
                    <a:lnTo>
                      <a:pt x="2777" y="2642"/>
                    </a:lnTo>
                    <a:lnTo>
                      <a:pt x="2734" y="2556"/>
                    </a:lnTo>
                    <a:lnTo>
                      <a:pt x="2692" y="2472"/>
                    </a:lnTo>
                    <a:lnTo>
                      <a:pt x="2651" y="2388"/>
                    </a:lnTo>
                    <a:lnTo>
                      <a:pt x="2613" y="2307"/>
                    </a:lnTo>
                    <a:lnTo>
                      <a:pt x="2576" y="2228"/>
                    </a:lnTo>
                    <a:lnTo>
                      <a:pt x="2540" y="2150"/>
                    </a:lnTo>
                    <a:lnTo>
                      <a:pt x="2505" y="2074"/>
                    </a:lnTo>
                    <a:lnTo>
                      <a:pt x="2473" y="2000"/>
                    </a:lnTo>
                    <a:lnTo>
                      <a:pt x="2441" y="1928"/>
                    </a:lnTo>
                    <a:lnTo>
                      <a:pt x="2412" y="1857"/>
                    </a:lnTo>
                    <a:lnTo>
                      <a:pt x="2382" y="1788"/>
                    </a:lnTo>
                    <a:lnTo>
                      <a:pt x="2356" y="1721"/>
                    </a:lnTo>
                    <a:lnTo>
                      <a:pt x="2330" y="1655"/>
                    </a:lnTo>
                    <a:lnTo>
                      <a:pt x="2307" y="1591"/>
                    </a:lnTo>
                    <a:lnTo>
                      <a:pt x="2284" y="1529"/>
                    </a:lnTo>
                    <a:lnTo>
                      <a:pt x="2263" y="1469"/>
                    </a:lnTo>
                    <a:lnTo>
                      <a:pt x="2243" y="1410"/>
                    </a:lnTo>
                    <a:lnTo>
                      <a:pt x="2224" y="1353"/>
                    </a:lnTo>
                    <a:lnTo>
                      <a:pt x="2208" y="1298"/>
                    </a:lnTo>
                    <a:lnTo>
                      <a:pt x="2193" y="1245"/>
                    </a:lnTo>
                    <a:lnTo>
                      <a:pt x="2179" y="1193"/>
                    </a:lnTo>
                    <a:lnTo>
                      <a:pt x="2167" y="1143"/>
                    </a:lnTo>
                    <a:lnTo>
                      <a:pt x="2156" y="1095"/>
                    </a:lnTo>
                    <a:lnTo>
                      <a:pt x="2147" y="1048"/>
                    </a:lnTo>
                    <a:lnTo>
                      <a:pt x="2139" y="1003"/>
                    </a:lnTo>
                    <a:lnTo>
                      <a:pt x="2132" y="960"/>
                    </a:lnTo>
                    <a:lnTo>
                      <a:pt x="2127" y="918"/>
                    </a:lnTo>
                    <a:lnTo>
                      <a:pt x="2124" y="879"/>
                    </a:lnTo>
                    <a:lnTo>
                      <a:pt x="2121" y="841"/>
                    </a:lnTo>
                    <a:lnTo>
                      <a:pt x="2121" y="805"/>
                    </a:lnTo>
                    <a:lnTo>
                      <a:pt x="2121" y="786"/>
                    </a:lnTo>
                    <a:lnTo>
                      <a:pt x="2123" y="766"/>
                    </a:lnTo>
                    <a:lnTo>
                      <a:pt x="2125" y="748"/>
                    </a:lnTo>
                    <a:lnTo>
                      <a:pt x="2129" y="730"/>
                    </a:lnTo>
                    <a:lnTo>
                      <a:pt x="2133" y="712"/>
                    </a:lnTo>
                    <a:lnTo>
                      <a:pt x="2139" y="695"/>
                    </a:lnTo>
                    <a:lnTo>
                      <a:pt x="2145" y="679"/>
                    </a:lnTo>
                    <a:lnTo>
                      <a:pt x="2153" y="662"/>
                    </a:lnTo>
                    <a:lnTo>
                      <a:pt x="2162" y="646"/>
                    </a:lnTo>
                    <a:lnTo>
                      <a:pt x="2171" y="631"/>
                    </a:lnTo>
                    <a:lnTo>
                      <a:pt x="2182" y="614"/>
                    </a:lnTo>
                    <a:lnTo>
                      <a:pt x="2194" y="600"/>
                    </a:lnTo>
                    <a:lnTo>
                      <a:pt x="2206" y="585"/>
                    </a:lnTo>
                    <a:lnTo>
                      <a:pt x="2220" y="571"/>
                    </a:lnTo>
                    <a:lnTo>
                      <a:pt x="2235" y="557"/>
                    </a:lnTo>
                    <a:lnTo>
                      <a:pt x="2252" y="544"/>
                    </a:lnTo>
                    <a:lnTo>
                      <a:pt x="2268" y="531"/>
                    </a:lnTo>
                    <a:lnTo>
                      <a:pt x="2286" y="519"/>
                    </a:lnTo>
                    <a:lnTo>
                      <a:pt x="2305" y="507"/>
                    </a:lnTo>
                    <a:lnTo>
                      <a:pt x="2325" y="495"/>
                    </a:lnTo>
                    <a:lnTo>
                      <a:pt x="2346" y="483"/>
                    </a:lnTo>
                    <a:lnTo>
                      <a:pt x="2367" y="473"/>
                    </a:lnTo>
                    <a:lnTo>
                      <a:pt x="2391" y="461"/>
                    </a:lnTo>
                    <a:lnTo>
                      <a:pt x="2415" y="451"/>
                    </a:lnTo>
                    <a:lnTo>
                      <a:pt x="2440" y="441"/>
                    </a:lnTo>
                    <a:lnTo>
                      <a:pt x="2466" y="432"/>
                    </a:lnTo>
                    <a:lnTo>
                      <a:pt x="2493" y="423"/>
                    </a:lnTo>
                    <a:lnTo>
                      <a:pt x="2521" y="414"/>
                    </a:lnTo>
                    <a:lnTo>
                      <a:pt x="2551" y="406"/>
                    </a:lnTo>
                    <a:lnTo>
                      <a:pt x="2581" y="398"/>
                    </a:lnTo>
                    <a:lnTo>
                      <a:pt x="2612" y="391"/>
                    </a:lnTo>
                    <a:lnTo>
                      <a:pt x="2644" y="383"/>
                    </a:lnTo>
                    <a:lnTo>
                      <a:pt x="2702" y="372"/>
                    </a:lnTo>
                    <a:lnTo>
                      <a:pt x="2758" y="362"/>
                    </a:lnTo>
                    <a:lnTo>
                      <a:pt x="2816" y="352"/>
                    </a:lnTo>
                    <a:lnTo>
                      <a:pt x="2873" y="343"/>
                    </a:lnTo>
                    <a:lnTo>
                      <a:pt x="2930" y="334"/>
                    </a:lnTo>
                    <a:lnTo>
                      <a:pt x="2988" y="326"/>
                    </a:lnTo>
                    <a:lnTo>
                      <a:pt x="3045" y="319"/>
                    </a:lnTo>
                    <a:lnTo>
                      <a:pt x="3104" y="313"/>
                    </a:lnTo>
                    <a:lnTo>
                      <a:pt x="3162" y="307"/>
                    </a:lnTo>
                    <a:lnTo>
                      <a:pt x="3221" y="302"/>
                    </a:lnTo>
                    <a:lnTo>
                      <a:pt x="3280" y="298"/>
                    </a:lnTo>
                    <a:lnTo>
                      <a:pt x="3338" y="294"/>
                    </a:lnTo>
                    <a:lnTo>
                      <a:pt x="3398" y="291"/>
                    </a:lnTo>
                    <a:lnTo>
                      <a:pt x="3457" y="290"/>
                    </a:lnTo>
                    <a:lnTo>
                      <a:pt x="3518" y="288"/>
                    </a:lnTo>
                    <a:lnTo>
                      <a:pt x="3577" y="288"/>
                    </a:lnTo>
                    <a:lnTo>
                      <a:pt x="3449" y="1497"/>
                    </a:lnTo>
                    <a:lnTo>
                      <a:pt x="3607" y="1529"/>
                    </a:lnTo>
                    <a:lnTo>
                      <a:pt x="4054" y="98"/>
                    </a:lnTo>
                    <a:lnTo>
                      <a:pt x="4096" y="86"/>
                    </a:lnTo>
                    <a:lnTo>
                      <a:pt x="4144" y="75"/>
                    </a:lnTo>
                    <a:lnTo>
                      <a:pt x="4198" y="65"/>
                    </a:lnTo>
                    <a:lnTo>
                      <a:pt x="4255" y="56"/>
                    </a:lnTo>
                    <a:lnTo>
                      <a:pt x="4318" y="47"/>
                    </a:lnTo>
                    <a:lnTo>
                      <a:pt x="4386" y="39"/>
                    </a:lnTo>
                    <a:lnTo>
                      <a:pt x="4458" y="32"/>
                    </a:lnTo>
                    <a:lnTo>
                      <a:pt x="4535" y="25"/>
                    </a:lnTo>
                    <a:lnTo>
                      <a:pt x="4618" y="20"/>
                    </a:lnTo>
                    <a:lnTo>
                      <a:pt x="4704" y="15"/>
                    </a:lnTo>
                    <a:lnTo>
                      <a:pt x="4797" y="11"/>
                    </a:lnTo>
                    <a:lnTo>
                      <a:pt x="4894" y="7"/>
                    </a:lnTo>
                    <a:lnTo>
                      <a:pt x="4994" y="5"/>
                    </a:lnTo>
                    <a:lnTo>
                      <a:pt x="5101" y="3"/>
                    </a:lnTo>
                    <a:lnTo>
                      <a:pt x="5212" y="1"/>
                    </a:lnTo>
                    <a:lnTo>
                      <a:pt x="5328" y="0"/>
                    </a:lnTo>
                    <a:lnTo>
                      <a:pt x="5397" y="1"/>
                    </a:lnTo>
                    <a:lnTo>
                      <a:pt x="5466" y="4"/>
                    </a:lnTo>
                    <a:lnTo>
                      <a:pt x="5535" y="9"/>
                    </a:lnTo>
                    <a:lnTo>
                      <a:pt x="5605" y="14"/>
                    </a:lnTo>
                    <a:lnTo>
                      <a:pt x="5675" y="22"/>
                    </a:lnTo>
                    <a:lnTo>
                      <a:pt x="5745" y="31"/>
                    </a:lnTo>
                    <a:lnTo>
                      <a:pt x="5815" y="41"/>
                    </a:lnTo>
                    <a:lnTo>
                      <a:pt x="5886" y="53"/>
                    </a:lnTo>
                    <a:lnTo>
                      <a:pt x="5957" y="67"/>
                    </a:lnTo>
                    <a:lnTo>
                      <a:pt x="6028" y="83"/>
                    </a:lnTo>
                    <a:lnTo>
                      <a:pt x="6099" y="100"/>
                    </a:lnTo>
                    <a:lnTo>
                      <a:pt x="6171" y="118"/>
                    </a:lnTo>
                    <a:lnTo>
                      <a:pt x="6242" y="139"/>
                    </a:lnTo>
                    <a:lnTo>
                      <a:pt x="6314" y="161"/>
                    </a:lnTo>
                    <a:lnTo>
                      <a:pt x="6386" y="185"/>
                    </a:lnTo>
                    <a:lnTo>
                      <a:pt x="6459" y="210"/>
                    </a:lnTo>
                    <a:lnTo>
                      <a:pt x="6505" y="227"/>
                    </a:lnTo>
                    <a:lnTo>
                      <a:pt x="6550" y="244"/>
                    </a:lnTo>
                    <a:lnTo>
                      <a:pt x="6594" y="261"/>
                    </a:lnTo>
                    <a:lnTo>
                      <a:pt x="6636" y="279"/>
                    </a:lnTo>
                    <a:lnTo>
                      <a:pt x="6677" y="297"/>
                    </a:lnTo>
                    <a:lnTo>
                      <a:pt x="6717" y="317"/>
                    </a:lnTo>
                    <a:lnTo>
                      <a:pt x="6754" y="336"/>
                    </a:lnTo>
                    <a:lnTo>
                      <a:pt x="6790" y="355"/>
                    </a:lnTo>
                    <a:lnTo>
                      <a:pt x="6825" y="375"/>
                    </a:lnTo>
                    <a:lnTo>
                      <a:pt x="6859" y="394"/>
                    </a:lnTo>
                    <a:lnTo>
                      <a:pt x="6890" y="415"/>
                    </a:lnTo>
                    <a:lnTo>
                      <a:pt x="6920" y="435"/>
                    </a:lnTo>
                    <a:lnTo>
                      <a:pt x="6949" y="456"/>
                    </a:lnTo>
                    <a:lnTo>
                      <a:pt x="6977" y="478"/>
                    </a:lnTo>
                    <a:lnTo>
                      <a:pt x="7003" y="499"/>
                    </a:lnTo>
                    <a:lnTo>
                      <a:pt x="7027" y="521"/>
                    </a:lnTo>
                    <a:lnTo>
                      <a:pt x="7050" y="543"/>
                    </a:lnTo>
                    <a:lnTo>
                      <a:pt x="7071" y="566"/>
                    </a:lnTo>
                    <a:lnTo>
                      <a:pt x="7091" y="588"/>
                    </a:lnTo>
                    <a:lnTo>
                      <a:pt x="7111" y="611"/>
                    </a:lnTo>
                    <a:lnTo>
                      <a:pt x="7127" y="636"/>
                    </a:lnTo>
                    <a:lnTo>
                      <a:pt x="7143" y="660"/>
                    </a:lnTo>
                    <a:lnTo>
                      <a:pt x="7157" y="684"/>
                    </a:lnTo>
                    <a:lnTo>
                      <a:pt x="7169" y="708"/>
                    </a:lnTo>
                    <a:lnTo>
                      <a:pt x="7180" y="733"/>
                    </a:lnTo>
                    <a:lnTo>
                      <a:pt x="7190" y="758"/>
                    </a:lnTo>
                    <a:lnTo>
                      <a:pt x="7198" y="784"/>
                    </a:lnTo>
                    <a:lnTo>
                      <a:pt x="7205" y="810"/>
                    </a:lnTo>
                    <a:lnTo>
                      <a:pt x="7210" y="836"/>
                    </a:lnTo>
                    <a:lnTo>
                      <a:pt x="7214" y="862"/>
                    </a:lnTo>
                    <a:lnTo>
                      <a:pt x="7216" y="889"/>
                    </a:lnTo>
                    <a:lnTo>
                      <a:pt x="7217" y="915"/>
                    </a:lnTo>
                    <a:close/>
                    <a:moveTo>
                      <a:pt x="7949" y="8874"/>
                    </a:moveTo>
                    <a:lnTo>
                      <a:pt x="7948" y="8943"/>
                    </a:lnTo>
                    <a:lnTo>
                      <a:pt x="7947" y="9012"/>
                    </a:lnTo>
                    <a:lnTo>
                      <a:pt x="7945" y="9079"/>
                    </a:lnTo>
                    <a:lnTo>
                      <a:pt x="7943" y="9147"/>
                    </a:lnTo>
                    <a:lnTo>
                      <a:pt x="7939" y="9213"/>
                    </a:lnTo>
                    <a:lnTo>
                      <a:pt x="7935" y="9280"/>
                    </a:lnTo>
                    <a:lnTo>
                      <a:pt x="7930" y="9345"/>
                    </a:lnTo>
                    <a:lnTo>
                      <a:pt x="7925" y="9409"/>
                    </a:lnTo>
                    <a:lnTo>
                      <a:pt x="7919" y="9474"/>
                    </a:lnTo>
                    <a:lnTo>
                      <a:pt x="7912" y="9537"/>
                    </a:lnTo>
                    <a:lnTo>
                      <a:pt x="7904" y="9601"/>
                    </a:lnTo>
                    <a:lnTo>
                      <a:pt x="7896" y="9663"/>
                    </a:lnTo>
                    <a:lnTo>
                      <a:pt x="7887" y="9726"/>
                    </a:lnTo>
                    <a:lnTo>
                      <a:pt x="7878" y="9787"/>
                    </a:lnTo>
                    <a:lnTo>
                      <a:pt x="7867" y="9847"/>
                    </a:lnTo>
                    <a:lnTo>
                      <a:pt x="7856" y="9908"/>
                    </a:lnTo>
                    <a:lnTo>
                      <a:pt x="7845" y="9967"/>
                    </a:lnTo>
                    <a:lnTo>
                      <a:pt x="7832" y="10026"/>
                    </a:lnTo>
                    <a:lnTo>
                      <a:pt x="7819" y="10085"/>
                    </a:lnTo>
                    <a:lnTo>
                      <a:pt x="7805" y="10142"/>
                    </a:lnTo>
                    <a:lnTo>
                      <a:pt x="7790" y="10200"/>
                    </a:lnTo>
                    <a:lnTo>
                      <a:pt x="7774" y="10256"/>
                    </a:lnTo>
                    <a:lnTo>
                      <a:pt x="7758" y="10312"/>
                    </a:lnTo>
                    <a:lnTo>
                      <a:pt x="7742" y="10368"/>
                    </a:lnTo>
                    <a:lnTo>
                      <a:pt x="7724" y="10423"/>
                    </a:lnTo>
                    <a:lnTo>
                      <a:pt x="7706" y="10477"/>
                    </a:lnTo>
                    <a:lnTo>
                      <a:pt x="7687" y="10532"/>
                    </a:lnTo>
                    <a:lnTo>
                      <a:pt x="7667" y="10584"/>
                    </a:lnTo>
                    <a:lnTo>
                      <a:pt x="7646" y="10637"/>
                    </a:lnTo>
                    <a:lnTo>
                      <a:pt x="7625" y="10690"/>
                    </a:lnTo>
                    <a:lnTo>
                      <a:pt x="7603" y="10741"/>
                    </a:lnTo>
                    <a:lnTo>
                      <a:pt x="7581" y="10791"/>
                    </a:lnTo>
                    <a:lnTo>
                      <a:pt x="7542" y="10872"/>
                    </a:lnTo>
                    <a:lnTo>
                      <a:pt x="7498" y="10948"/>
                    </a:lnTo>
                    <a:lnTo>
                      <a:pt x="7449" y="11024"/>
                    </a:lnTo>
                    <a:lnTo>
                      <a:pt x="7396" y="11095"/>
                    </a:lnTo>
                    <a:lnTo>
                      <a:pt x="7337" y="11165"/>
                    </a:lnTo>
                    <a:lnTo>
                      <a:pt x="7275" y="11232"/>
                    </a:lnTo>
                    <a:lnTo>
                      <a:pt x="7207" y="11297"/>
                    </a:lnTo>
                    <a:lnTo>
                      <a:pt x="7135" y="11359"/>
                    </a:lnTo>
                    <a:lnTo>
                      <a:pt x="7057" y="11419"/>
                    </a:lnTo>
                    <a:lnTo>
                      <a:pt x="6975" y="11476"/>
                    </a:lnTo>
                    <a:lnTo>
                      <a:pt x="6888" y="11530"/>
                    </a:lnTo>
                    <a:lnTo>
                      <a:pt x="6796" y="11583"/>
                    </a:lnTo>
                    <a:lnTo>
                      <a:pt x="6700" y="11632"/>
                    </a:lnTo>
                    <a:lnTo>
                      <a:pt x="6598" y="11679"/>
                    </a:lnTo>
                    <a:lnTo>
                      <a:pt x="6492" y="11723"/>
                    </a:lnTo>
                    <a:lnTo>
                      <a:pt x="6381" y="11765"/>
                    </a:lnTo>
                    <a:lnTo>
                      <a:pt x="6265" y="11804"/>
                    </a:lnTo>
                    <a:lnTo>
                      <a:pt x="6145" y="11841"/>
                    </a:lnTo>
                    <a:lnTo>
                      <a:pt x="6020" y="11875"/>
                    </a:lnTo>
                    <a:lnTo>
                      <a:pt x="5890" y="11907"/>
                    </a:lnTo>
                    <a:lnTo>
                      <a:pt x="5755" y="11937"/>
                    </a:lnTo>
                    <a:lnTo>
                      <a:pt x="5616" y="11963"/>
                    </a:lnTo>
                    <a:lnTo>
                      <a:pt x="5471" y="11987"/>
                    </a:lnTo>
                    <a:lnTo>
                      <a:pt x="5322" y="12008"/>
                    </a:lnTo>
                    <a:lnTo>
                      <a:pt x="5169" y="12027"/>
                    </a:lnTo>
                    <a:lnTo>
                      <a:pt x="5009" y="12045"/>
                    </a:lnTo>
                    <a:lnTo>
                      <a:pt x="4846" y="12059"/>
                    </a:lnTo>
                    <a:lnTo>
                      <a:pt x="4678" y="12070"/>
                    </a:lnTo>
                    <a:lnTo>
                      <a:pt x="4505" y="12079"/>
                    </a:lnTo>
                    <a:lnTo>
                      <a:pt x="4327" y="12085"/>
                    </a:lnTo>
                    <a:lnTo>
                      <a:pt x="4145" y="12089"/>
                    </a:lnTo>
                    <a:lnTo>
                      <a:pt x="3958" y="12090"/>
                    </a:lnTo>
                    <a:lnTo>
                      <a:pt x="3806" y="12089"/>
                    </a:lnTo>
                    <a:lnTo>
                      <a:pt x="3657" y="12086"/>
                    </a:lnTo>
                    <a:lnTo>
                      <a:pt x="3511" y="12080"/>
                    </a:lnTo>
                    <a:lnTo>
                      <a:pt x="3367" y="12073"/>
                    </a:lnTo>
                    <a:lnTo>
                      <a:pt x="3226" y="12063"/>
                    </a:lnTo>
                    <a:lnTo>
                      <a:pt x="3088" y="12051"/>
                    </a:lnTo>
                    <a:lnTo>
                      <a:pt x="2953" y="12036"/>
                    </a:lnTo>
                    <a:lnTo>
                      <a:pt x="2820" y="12019"/>
                    </a:lnTo>
                    <a:lnTo>
                      <a:pt x="2690" y="12000"/>
                    </a:lnTo>
                    <a:lnTo>
                      <a:pt x="2563" y="11979"/>
                    </a:lnTo>
                    <a:lnTo>
                      <a:pt x="2438" y="11956"/>
                    </a:lnTo>
                    <a:lnTo>
                      <a:pt x="2316" y="11931"/>
                    </a:lnTo>
                    <a:lnTo>
                      <a:pt x="2197" y="11904"/>
                    </a:lnTo>
                    <a:lnTo>
                      <a:pt x="2080" y="11873"/>
                    </a:lnTo>
                    <a:lnTo>
                      <a:pt x="1966" y="11841"/>
                    </a:lnTo>
                    <a:lnTo>
                      <a:pt x="1856" y="11807"/>
                    </a:lnTo>
                    <a:lnTo>
                      <a:pt x="1748" y="11771"/>
                    </a:lnTo>
                    <a:lnTo>
                      <a:pt x="1642" y="11733"/>
                    </a:lnTo>
                    <a:lnTo>
                      <a:pt x="1539" y="11691"/>
                    </a:lnTo>
                    <a:lnTo>
                      <a:pt x="1440" y="11648"/>
                    </a:lnTo>
                    <a:lnTo>
                      <a:pt x="1343" y="11603"/>
                    </a:lnTo>
                    <a:lnTo>
                      <a:pt x="1248" y="11555"/>
                    </a:lnTo>
                    <a:lnTo>
                      <a:pt x="1157" y="11506"/>
                    </a:lnTo>
                    <a:lnTo>
                      <a:pt x="1068" y="11454"/>
                    </a:lnTo>
                    <a:lnTo>
                      <a:pt x="981" y="11400"/>
                    </a:lnTo>
                    <a:lnTo>
                      <a:pt x="898" y="11344"/>
                    </a:lnTo>
                    <a:lnTo>
                      <a:pt x="817" y="11286"/>
                    </a:lnTo>
                    <a:lnTo>
                      <a:pt x="739" y="11225"/>
                    </a:lnTo>
                    <a:lnTo>
                      <a:pt x="663" y="11162"/>
                    </a:lnTo>
                    <a:lnTo>
                      <a:pt x="591" y="11096"/>
                    </a:lnTo>
                    <a:lnTo>
                      <a:pt x="521" y="11030"/>
                    </a:lnTo>
                    <a:lnTo>
                      <a:pt x="454" y="10961"/>
                    </a:lnTo>
                    <a:lnTo>
                      <a:pt x="426" y="10929"/>
                    </a:lnTo>
                    <a:lnTo>
                      <a:pt x="399" y="10896"/>
                    </a:lnTo>
                    <a:lnTo>
                      <a:pt x="373" y="10863"/>
                    </a:lnTo>
                    <a:lnTo>
                      <a:pt x="348" y="10827"/>
                    </a:lnTo>
                    <a:lnTo>
                      <a:pt x="324" y="10790"/>
                    </a:lnTo>
                    <a:lnTo>
                      <a:pt x="301" y="10752"/>
                    </a:lnTo>
                    <a:lnTo>
                      <a:pt x="277" y="10713"/>
                    </a:lnTo>
                    <a:lnTo>
                      <a:pt x="256" y="10672"/>
                    </a:lnTo>
                    <a:lnTo>
                      <a:pt x="235" y="10629"/>
                    </a:lnTo>
                    <a:lnTo>
                      <a:pt x="215" y="10585"/>
                    </a:lnTo>
                    <a:lnTo>
                      <a:pt x="196" y="10541"/>
                    </a:lnTo>
                    <a:lnTo>
                      <a:pt x="178" y="10494"/>
                    </a:lnTo>
                    <a:lnTo>
                      <a:pt x="160" y="10446"/>
                    </a:lnTo>
                    <a:lnTo>
                      <a:pt x="144" y="10397"/>
                    </a:lnTo>
                    <a:lnTo>
                      <a:pt x="128" y="10347"/>
                    </a:lnTo>
                    <a:lnTo>
                      <a:pt x="114" y="10294"/>
                    </a:lnTo>
                    <a:lnTo>
                      <a:pt x="100" y="10241"/>
                    </a:lnTo>
                    <a:lnTo>
                      <a:pt x="87" y="10186"/>
                    </a:lnTo>
                    <a:lnTo>
                      <a:pt x="75" y="10130"/>
                    </a:lnTo>
                    <a:lnTo>
                      <a:pt x="64" y="10073"/>
                    </a:lnTo>
                    <a:lnTo>
                      <a:pt x="54" y="10013"/>
                    </a:lnTo>
                    <a:lnTo>
                      <a:pt x="45" y="9953"/>
                    </a:lnTo>
                    <a:lnTo>
                      <a:pt x="36" y="9892"/>
                    </a:lnTo>
                    <a:lnTo>
                      <a:pt x="29" y="9828"/>
                    </a:lnTo>
                    <a:lnTo>
                      <a:pt x="21" y="9764"/>
                    </a:lnTo>
                    <a:lnTo>
                      <a:pt x="16" y="9698"/>
                    </a:lnTo>
                    <a:lnTo>
                      <a:pt x="11" y="9631"/>
                    </a:lnTo>
                    <a:lnTo>
                      <a:pt x="7" y="9562"/>
                    </a:lnTo>
                    <a:lnTo>
                      <a:pt x="4" y="9492"/>
                    </a:lnTo>
                    <a:lnTo>
                      <a:pt x="1" y="9421"/>
                    </a:lnTo>
                    <a:lnTo>
                      <a:pt x="0" y="9348"/>
                    </a:lnTo>
                    <a:lnTo>
                      <a:pt x="0" y="9274"/>
                    </a:lnTo>
                    <a:lnTo>
                      <a:pt x="0" y="9162"/>
                    </a:lnTo>
                    <a:lnTo>
                      <a:pt x="2" y="9050"/>
                    </a:lnTo>
                    <a:lnTo>
                      <a:pt x="5" y="8938"/>
                    </a:lnTo>
                    <a:lnTo>
                      <a:pt x="10" y="8828"/>
                    </a:lnTo>
                    <a:lnTo>
                      <a:pt x="16" y="8717"/>
                    </a:lnTo>
                    <a:lnTo>
                      <a:pt x="24" y="8606"/>
                    </a:lnTo>
                    <a:lnTo>
                      <a:pt x="32" y="8497"/>
                    </a:lnTo>
                    <a:lnTo>
                      <a:pt x="42" y="8387"/>
                    </a:lnTo>
                    <a:lnTo>
                      <a:pt x="53" y="8277"/>
                    </a:lnTo>
                    <a:lnTo>
                      <a:pt x="66" y="8168"/>
                    </a:lnTo>
                    <a:lnTo>
                      <a:pt x="79" y="8060"/>
                    </a:lnTo>
                    <a:lnTo>
                      <a:pt x="94" y="7951"/>
                    </a:lnTo>
                    <a:lnTo>
                      <a:pt x="110" y="7842"/>
                    </a:lnTo>
                    <a:lnTo>
                      <a:pt x="128" y="7735"/>
                    </a:lnTo>
                    <a:lnTo>
                      <a:pt x="147" y="7627"/>
                    </a:lnTo>
                    <a:lnTo>
                      <a:pt x="168" y="7519"/>
                    </a:lnTo>
                    <a:lnTo>
                      <a:pt x="189" y="7413"/>
                    </a:lnTo>
                    <a:lnTo>
                      <a:pt x="212" y="7306"/>
                    </a:lnTo>
                    <a:lnTo>
                      <a:pt x="236" y="7199"/>
                    </a:lnTo>
                    <a:lnTo>
                      <a:pt x="261" y="7093"/>
                    </a:lnTo>
                    <a:lnTo>
                      <a:pt x="288" y="6988"/>
                    </a:lnTo>
                    <a:lnTo>
                      <a:pt x="316" y="6882"/>
                    </a:lnTo>
                    <a:lnTo>
                      <a:pt x="346" y="6776"/>
                    </a:lnTo>
                    <a:lnTo>
                      <a:pt x="376" y="6672"/>
                    </a:lnTo>
                    <a:lnTo>
                      <a:pt x="408" y="6567"/>
                    </a:lnTo>
                    <a:lnTo>
                      <a:pt x="442" y="6462"/>
                    </a:lnTo>
                    <a:lnTo>
                      <a:pt x="476" y="6359"/>
                    </a:lnTo>
                    <a:lnTo>
                      <a:pt x="512" y="6255"/>
                    </a:lnTo>
                    <a:lnTo>
                      <a:pt x="549" y="6151"/>
                    </a:lnTo>
                    <a:lnTo>
                      <a:pt x="588" y="6049"/>
                    </a:lnTo>
                    <a:lnTo>
                      <a:pt x="628" y="5946"/>
                    </a:lnTo>
                    <a:lnTo>
                      <a:pt x="669" y="5843"/>
                    </a:lnTo>
                    <a:lnTo>
                      <a:pt x="719" y="5724"/>
                    </a:lnTo>
                    <a:lnTo>
                      <a:pt x="769" y="5606"/>
                    </a:lnTo>
                    <a:lnTo>
                      <a:pt x="821" y="5491"/>
                    </a:lnTo>
                    <a:lnTo>
                      <a:pt x="874" y="5378"/>
                    </a:lnTo>
                    <a:lnTo>
                      <a:pt x="928" y="5269"/>
                    </a:lnTo>
                    <a:lnTo>
                      <a:pt x="983" y="5161"/>
                    </a:lnTo>
                    <a:lnTo>
                      <a:pt x="1040" y="5056"/>
                    </a:lnTo>
                    <a:lnTo>
                      <a:pt x="1097" y="4954"/>
                    </a:lnTo>
                    <a:lnTo>
                      <a:pt x="1157" y="4853"/>
                    </a:lnTo>
                    <a:lnTo>
                      <a:pt x="1216" y="4755"/>
                    </a:lnTo>
                    <a:lnTo>
                      <a:pt x="1278" y="4660"/>
                    </a:lnTo>
                    <a:lnTo>
                      <a:pt x="1340" y="4567"/>
                    </a:lnTo>
                    <a:lnTo>
                      <a:pt x="1403" y="4477"/>
                    </a:lnTo>
                    <a:lnTo>
                      <a:pt x="1468" y="4388"/>
                    </a:lnTo>
                    <a:lnTo>
                      <a:pt x="1534" y="4302"/>
                    </a:lnTo>
                    <a:lnTo>
                      <a:pt x="1601" y="4219"/>
                    </a:lnTo>
                    <a:lnTo>
                      <a:pt x="1669" y="4138"/>
                    </a:lnTo>
                    <a:lnTo>
                      <a:pt x="1739" y="4060"/>
                    </a:lnTo>
                    <a:lnTo>
                      <a:pt x="1809" y="3984"/>
                    </a:lnTo>
                    <a:lnTo>
                      <a:pt x="1881" y="3910"/>
                    </a:lnTo>
                    <a:lnTo>
                      <a:pt x="1954" y="3839"/>
                    </a:lnTo>
                    <a:lnTo>
                      <a:pt x="2028" y="3771"/>
                    </a:lnTo>
                    <a:lnTo>
                      <a:pt x="2103" y="3705"/>
                    </a:lnTo>
                    <a:lnTo>
                      <a:pt x="2180" y="3640"/>
                    </a:lnTo>
                    <a:lnTo>
                      <a:pt x="2258" y="3579"/>
                    </a:lnTo>
                    <a:lnTo>
                      <a:pt x="2336" y="3519"/>
                    </a:lnTo>
                    <a:lnTo>
                      <a:pt x="2417" y="3463"/>
                    </a:lnTo>
                    <a:lnTo>
                      <a:pt x="2498" y="3409"/>
                    </a:lnTo>
                    <a:lnTo>
                      <a:pt x="2581" y="3357"/>
                    </a:lnTo>
                    <a:lnTo>
                      <a:pt x="2665" y="3308"/>
                    </a:lnTo>
                    <a:lnTo>
                      <a:pt x="2749" y="3261"/>
                    </a:lnTo>
                    <a:lnTo>
                      <a:pt x="2835" y="3216"/>
                    </a:lnTo>
                    <a:lnTo>
                      <a:pt x="2913" y="3207"/>
                    </a:lnTo>
                    <a:lnTo>
                      <a:pt x="2990" y="3199"/>
                    </a:lnTo>
                    <a:lnTo>
                      <a:pt x="3067" y="3192"/>
                    </a:lnTo>
                    <a:lnTo>
                      <a:pt x="3144" y="3185"/>
                    </a:lnTo>
                    <a:lnTo>
                      <a:pt x="3221" y="3178"/>
                    </a:lnTo>
                    <a:lnTo>
                      <a:pt x="3296" y="3173"/>
                    </a:lnTo>
                    <a:lnTo>
                      <a:pt x="3372" y="3167"/>
                    </a:lnTo>
                    <a:lnTo>
                      <a:pt x="3447" y="3163"/>
                    </a:lnTo>
                    <a:lnTo>
                      <a:pt x="3523" y="3159"/>
                    </a:lnTo>
                    <a:lnTo>
                      <a:pt x="3597" y="3155"/>
                    </a:lnTo>
                    <a:lnTo>
                      <a:pt x="3672" y="3152"/>
                    </a:lnTo>
                    <a:lnTo>
                      <a:pt x="3745" y="3150"/>
                    </a:lnTo>
                    <a:lnTo>
                      <a:pt x="3819" y="3148"/>
                    </a:lnTo>
                    <a:lnTo>
                      <a:pt x="3893" y="3147"/>
                    </a:lnTo>
                    <a:lnTo>
                      <a:pt x="3966" y="3146"/>
                    </a:lnTo>
                    <a:lnTo>
                      <a:pt x="4039" y="3146"/>
                    </a:lnTo>
                    <a:lnTo>
                      <a:pt x="4097" y="3146"/>
                    </a:lnTo>
                    <a:lnTo>
                      <a:pt x="4154" y="3147"/>
                    </a:lnTo>
                    <a:lnTo>
                      <a:pt x="4212" y="3149"/>
                    </a:lnTo>
                    <a:lnTo>
                      <a:pt x="4269" y="3151"/>
                    </a:lnTo>
                    <a:lnTo>
                      <a:pt x="4327" y="3154"/>
                    </a:lnTo>
                    <a:lnTo>
                      <a:pt x="4386" y="3158"/>
                    </a:lnTo>
                    <a:lnTo>
                      <a:pt x="4444" y="3163"/>
                    </a:lnTo>
                    <a:lnTo>
                      <a:pt x="4504" y="3168"/>
                    </a:lnTo>
                    <a:lnTo>
                      <a:pt x="4562" y="3173"/>
                    </a:lnTo>
                    <a:lnTo>
                      <a:pt x="4622" y="3180"/>
                    </a:lnTo>
                    <a:lnTo>
                      <a:pt x="4682" y="3187"/>
                    </a:lnTo>
                    <a:lnTo>
                      <a:pt x="4741" y="3195"/>
                    </a:lnTo>
                    <a:lnTo>
                      <a:pt x="4802" y="3203"/>
                    </a:lnTo>
                    <a:lnTo>
                      <a:pt x="4862" y="3213"/>
                    </a:lnTo>
                    <a:lnTo>
                      <a:pt x="4923" y="3222"/>
                    </a:lnTo>
                    <a:lnTo>
                      <a:pt x="4983" y="3233"/>
                    </a:lnTo>
                    <a:lnTo>
                      <a:pt x="5044" y="3245"/>
                    </a:lnTo>
                    <a:lnTo>
                      <a:pt x="5105" y="3257"/>
                    </a:lnTo>
                    <a:lnTo>
                      <a:pt x="5167" y="3270"/>
                    </a:lnTo>
                    <a:lnTo>
                      <a:pt x="5229" y="3283"/>
                    </a:lnTo>
                    <a:lnTo>
                      <a:pt x="5290" y="3297"/>
                    </a:lnTo>
                    <a:lnTo>
                      <a:pt x="5353" y="3312"/>
                    </a:lnTo>
                    <a:lnTo>
                      <a:pt x="5415" y="3327"/>
                    </a:lnTo>
                    <a:lnTo>
                      <a:pt x="5478" y="3343"/>
                    </a:lnTo>
                    <a:lnTo>
                      <a:pt x="5541" y="3359"/>
                    </a:lnTo>
                    <a:lnTo>
                      <a:pt x="5604" y="3377"/>
                    </a:lnTo>
                    <a:lnTo>
                      <a:pt x="5667" y="3395"/>
                    </a:lnTo>
                    <a:lnTo>
                      <a:pt x="5732" y="3414"/>
                    </a:lnTo>
                    <a:lnTo>
                      <a:pt x="5795" y="3434"/>
                    </a:lnTo>
                    <a:lnTo>
                      <a:pt x="5860" y="3454"/>
                    </a:lnTo>
                    <a:lnTo>
                      <a:pt x="5924" y="3475"/>
                    </a:lnTo>
                    <a:lnTo>
                      <a:pt x="5988" y="3496"/>
                    </a:lnTo>
                    <a:lnTo>
                      <a:pt x="6044" y="3549"/>
                    </a:lnTo>
                    <a:lnTo>
                      <a:pt x="6099" y="3605"/>
                    </a:lnTo>
                    <a:lnTo>
                      <a:pt x="6155" y="3661"/>
                    </a:lnTo>
                    <a:lnTo>
                      <a:pt x="6208" y="3720"/>
                    </a:lnTo>
                    <a:lnTo>
                      <a:pt x="6261" y="3779"/>
                    </a:lnTo>
                    <a:lnTo>
                      <a:pt x="6314" y="3840"/>
                    </a:lnTo>
                    <a:lnTo>
                      <a:pt x="6366" y="3904"/>
                    </a:lnTo>
                    <a:lnTo>
                      <a:pt x="6418" y="3968"/>
                    </a:lnTo>
                    <a:lnTo>
                      <a:pt x="6468" y="4034"/>
                    </a:lnTo>
                    <a:lnTo>
                      <a:pt x="6518" y="4101"/>
                    </a:lnTo>
                    <a:lnTo>
                      <a:pt x="6568" y="4171"/>
                    </a:lnTo>
                    <a:lnTo>
                      <a:pt x="6616" y="4241"/>
                    </a:lnTo>
                    <a:lnTo>
                      <a:pt x="6663" y="4313"/>
                    </a:lnTo>
                    <a:lnTo>
                      <a:pt x="6711" y="4388"/>
                    </a:lnTo>
                    <a:lnTo>
                      <a:pt x="6758" y="4462"/>
                    </a:lnTo>
                    <a:lnTo>
                      <a:pt x="6803" y="4540"/>
                    </a:lnTo>
                    <a:lnTo>
                      <a:pt x="6849" y="4618"/>
                    </a:lnTo>
                    <a:lnTo>
                      <a:pt x="6893" y="4699"/>
                    </a:lnTo>
                    <a:lnTo>
                      <a:pt x="6937" y="4780"/>
                    </a:lnTo>
                    <a:lnTo>
                      <a:pt x="6981" y="4864"/>
                    </a:lnTo>
                    <a:lnTo>
                      <a:pt x="7023" y="4949"/>
                    </a:lnTo>
                    <a:lnTo>
                      <a:pt x="7064" y="5035"/>
                    </a:lnTo>
                    <a:lnTo>
                      <a:pt x="7105" y="5123"/>
                    </a:lnTo>
                    <a:lnTo>
                      <a:pt x="7146" y="5212"/>
                    </a:lnTo>
                    <a:lnTo>
                      <a:pt x="7186" y="5304"/>
                    </a:lnTo>
                    <a:lnTo>
                      <a:pt x="7225" y="5396"/>
                    </a:lnTo>
                    <a:lnTo>
                      <a:pt x="7264" y="5491"/>
                    </a:lnTo>
                    <a:lnTo>
                      <a:pt x="7301" y="5587"/>
                    </a:lnTo>
                    <a:lnTo>
                      <a:pt x="7338" y="5684"/>
                    </a:lnTo>
                    <a:lnTo>
                      <a:pt x="7374" y="5784"/>
                    </a:lnTo>
                    <a:lnTo>
                      <a:pt x="7410" y="5885"/>
                    </a:lnTo>
                    <a:lnTo>
                      <a:pt x="7445" y="5987"/>
                    </a:lnTo>
                    <a:lnTo>
                      <a:pt x="7476" y="6080"/>
                    </a:lnTo>
                    <a:lnTo>
                      <a:pt x="7506" y="6174"/>
                    </a:lnTo>
                    <a:lnTo>
                      <a:pt x="7536" y="6266"/>
                    </a:lnTo>
                    <a:lnTo>
                      <a:pt x="7564" y="6359"/>
                    </a:lnTo>
                    <a:lnTo>
                      <a:pt x="7591" y="6451"/>
                    </a:lnTo>
                    <a:lnTo>
                      <a:pt x="7617" y="6544"/>
                    </a:lnTo>
                    <a:lnTo>
                      <a:pt x="7641" y="6637"/>
                    </a:lnTo>
                    <a:lnTo>
                      <a:pt x="7666" y="6728"/>
                    </a:lnTo>
                    <a:lnTo>
                      <a:pt x="7689" y="6820"/>
                    </a:lnTo>
                    <a:lnTo>
                      <a:pt x="7711" y="6911"/>
                    </a:lnTo>
                    <a:lnTo>
                      <a:pt x="7732" y="7003"/>
                    </a:lnTo>
                    <a:lnTo>
                      <a:pt x="7752" y="7093"/>
                    </a:lnTo>
                    <a:lnTo>
                      <a:pt x="7771" y="7185"/>
                    </a:lnTo>
                    <a:lnTo>
                      <a:pt x="7789" y="7276"/>
                    </a:lnTo>
                    <a:lnTo>
                      <a:pt x="7807" y="7366"/>
                    </a:lnTo>
                    <a:lnTo>
                      <a:pt x="7823" y="7456"/>
                    </a:lnTo>
                    <a:lnTo>
                      <a:pt x="7838" y="7546"/>
                    </a:lnTo>
                    <a:lnTo>
                      <a:pt x="7853" y="7636"/>
                    </a:lnTo>
                    <a:lnTo>
                      <a:pt x="7866" y="7726"/>
                    </a:lnTo>
                    <a:lnTo>
                      <a:pt x="7878" y="7815"/>
                    </a:lnTo>
                    <a:lnTo>
                      <a:pt x="7889" y="7905"/>
                    </a:lnTo>
                    <a:lnTo>
                      <a:pt x="7899" y="7994"/>
                    </a:lnTo>
                    <a:lnTo>
                      <a:pt x="7908" y="8083"/>
                    </a:lnTo>
                    <a:lnTo>
                      <a:pt x="7917" y="8171"/>
                    </a:lnTo>
                    <a:lnTo>
                      <a:pt x="7924" y="8260"/>
                    </a:lnTo>
                    <a:lnTo>
                      <a:pt x="7930" y="8349"/>
                    </a:lnTo>
                    <a:lnTo>
                      <a:pt x="7935" y="8436"/>
                    </a:lnTo>
                    <a:lnTo>
                      <a:pt x="7940" y="8525"/>
                    </a:lnTo>
                    <a:lnTo>
                      <a:pt x="7944" y="8612"/>
                    </a:lnTo>
                    <a:lnTo>
                      <a:pt x="7947" y="8700"/>
                    </a:lnTo>
                    <a:lnTo>
                      <a:pt x="7948" y="8787"/>
                    </a:lnTo>
                    <a:lnTo>
                      <a:pt x="7949" y="8874"/>
                    </a:lnTo>
                    <a:close/>
                  </a:path>
                </a:pathLst>
              </a:custGeom>
              <a:solidFill>
                <a:srgbClr val="03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42" name="Freeform 403"/>
              <p:cNvSpPr>
                <a:spLocks noEditPoints="1"/>
              </p:cNvSpPr>
              <p:nvPr/>
            </p:nvSpPr>
            <p:spPr bwMode="auto">
              <a:xfrm>
                <a:off x="11901568" y="1970265"/>
                <a:ext cx="797079" cy="944849"/>
              </a:xfrm>
              <a:custGeom>
                <a:avLst/>
                <a:gdLst>
                  <a:gd name="T0" fmla="*/ 1808 w 3968"/>
                  <a:gd name="T1" fmla="*/ 843 h 5601"/>
                  <a:gd name="T2" fmla="*/ 1607 w 3968"/>
                  <a:gd name="T3" fmla="*/ 675 h 5601"/>
                  <a:gd name="T4" fmla="*/ 2009 w 3968"/>
                  <a:gd name="T5" fmla="*/ 1350 h 5601"/>
                  <a:gd name="T6" fmla="*/ 2210 w 3968"/>
                  <a:gd name="T7" fmla="*/ 1350 h 5601"/>
                  <a:gd name="T8" fmla="*/ 2411 w 3968"/>
                  <a:gd name="T9" fmla="*/ 1518 h 5601"/>
                  <a:gd name="T10" fmla="*/ 2611 w 3968"/>
                  <a:gd name="T11" fmla="*/ 1687 h 5601"/>
                  <a:gd name="T12" fmla="*/ 2611 w 3968"/>
                  <a:gd name="T13" fmla="*/ 1856 h 5601"/>
                  <a:gd name="T14" fmla="*/ 2812 w 3968"/>
                  <a:gd name="T15" fmla="*/ 2024 h 5601"/>
                  <a:gd name="T16" fmla="*/ 2812 w 3968"/>
                  <a:gd name="T17" fmla="*/ 2193 h 5601"/>
                  <a:gd name="T18" fmla="*/ 2611 w 3968"/>
                  <a:gd name="T19" fmla="*/ 2362 h 5601"/>
                  <a:gd name="T20" fmla="*/ 2611 w 3968"/>
                  <a:gd name="T21" fmla="*/ 2530 h 5601"/>
                  <a:gd name="T22" fmla="*/ 2411 w 3968"/>
                  <a:gd name="T23" fmla="*/ 2699 h 5601"/>
                  <a:gd name="T24" fmla="*/ 2210 w 3968"/>
                  <a:gd name="T25" fmla="*/ 2868 h 5601"/>
                  <a:gd name="T26" fmla="*/ 2009 w 3968"/>
                  <a:gd name="T27" fmla="*/ 2868 h 5601"/>
                  <a:gd name="T28" fmla="*/ 1808 w 3968"/>
                  <a:gd name="T29" fmla="*/ 2868 h 5601"/>
                  <a:gd name="T30" fmla="*/ 1205 w 3968"/>
                  <a:gd name="T31" fmla="*/ 2868 h 5601"/>
                  <a:gd name="T32" fmla="*/ 804 w 3968"/>
                  <a:gd name="T33" fmla="*/ 2868 h 5601"/>
                  <a:gd name="T34" fmla="*/ 603 w 3968"/>
                  <a:gd name="T35" fmla="*/ 2868 h 5601"/>
                  <a:gd name="T36" fmla="*/ 402 w 3968"/>
                  <a:gd name="T37" fmla="*/ 2699 h 5601"/>
                  <a:gd name="T38" fmla="*/ 201 w 3968"/>
                  <a:gd name="T39" fmla="*/ 2530 h 5601"/>
                  <a:gd name="T40" fmla="*/ 201 w 3968"/>
                  <a:gd name="T41" fmla="*/ 2530 h 5601"/>
                  <a:gd name="T42" fmla="*/ 0 w 3968"/>
                  <a:gd name="T43" fmla="*/ 2362 h 5601"/>
                  <a:gd name="T44" fmla="*/ 0 w 3968"/>
                  <a:gd name="T45" fmla="*/ 2193 h 5601"/>
                  <a:gd name="T46" fmla="*/ 1004 w 3968"/>
                  <a:gd name="T47" fmla="*/ 2193 h 5601"/>
                  <a:gd name="T48" fmla="*/ 1004 w 3968"/>
                  <a:gd name="T49" fmla="*/ 2362 h 5601"/>
                  <a:gd name="T50" fmla="*/ 1205 w 3968"/>
                  <a:gd name="T51" fmla="*/ 2362 h 5601"/>
                  <a:gd name="T52" fmla="*/ 1205 w 3968"/>
                  <a:gd name="T53" fmla="*/ 1687 h 5601"/>
                  <a:gd name="T54" fmla="*/ 804 w 3968"/>
                  <a:gd name="T55" fmla="*/ 1687 h 5601"/>
                  <a:gd name="T56" fmla="*/ 603 w 3968"/>
                  <a:gd name="T57" fmla="*/ 1518 h 5601"/>
                  <a:gd name="T58" fmla="*/ 402 w 3968"/>
                  <a:gd name="T59" fmla="*/ 1518 h 5601"/>
                  <a:gd name="T60" fmla="*/ 201 w 3968"/>
                  <a:gd name="T61" fmla="*/ 1181 h 5601"/>
                  <a:gd name="T62" fmla="*/ 201 w 3968"/>
                  <a:gd name="T63" fmla="*/ 1012 h 5601"/>
                  <a:gd name="T64" fmla="*/ 201 w 3968"/>
                  <a:gd name="T65" fmla="*/ 843 h 5601"/>
                  <a:gd name="T66" fmla="*/ 201 w 3968"/>
                  <a:gd name="T67" fmla="*/ 675 h 5601"/>
                  <a:gd name="T68" fmla="*/ 201 w 3968"/>
                  <a:gd name="T69" fmla="*/ 506 h 5601"/>
                  <a:gd name="T70" fmla="*/ 402 w 3968"/>
                  <a:gd name="T71" fmla="*/ 337 h 5601"/>
                  <a:gd name="T72" fmla="*/ 603 w 3968"/>
                  <a:gd name="T73" fmla="*/ 337 h 5601"/>
                  <a:gd name="T74" fmla="*/ 804 w 3968"/>
                  <a:gd name="T75" fmla="*/ 169 h 5601"/>
                  <a:gd name="T76" fmla="*/ 1205 w 3968"/>
                  <a:gd name="T77" fmla="*/ 169 h 5601"/>
                  <a:gd name="T78" fmla="*/ 1607 w 3968"/>
                  <a:gd name="T79" fmla="*/ 169 h 5601"/>
                  <a:gd name="T80" fmla="*/ 1808 w 3968"/>
                  <a:gd name="T81" fmla="*/ 169 h 5601"/>
                  <a:gd name="T82" fmla="*/ 2009 w 3968"/>
                  <a:gd name="T83" fmla="*/ 337 h 5601"/>
                  <a:gd name="T84" fmla="*/ 2210 w 3968"/>
                  <a:gd name="T85" fmla="*/ 337 h 5601"/>
                  <a:gd name="T86" fmla="*/ 2411 w 3968"/>
                  <a:gd name="T87" fmla="*/ 506 h 5601"/>
                  <a:gd name="T88" fmla="*/ 2611 w 3968"/>
                  <a:gd name="T89" fmla="*/ 506 h 5601"/>
                  <a:gd name="T90" fmla="*/ 2611 w 3968"/>
                  <a:gd name="T91" fmla="*/ 675 h 5601"/>
                  <a:gd name="T92" fmla="*/ 1205 w 3968"/>
                  <a:gd name="T93" fmla="*/ 675 h 5601"/>
                  <a:gd name="T94" fmla="*/ 1004 w 3968"/>
                  <a:gd name="T95" fmla="*/ 675 h 5601"/>
                  <a:gd name="T96" fmla="*/ 1004 w 3968"/>
                  <a:gd name="T97" fmla="*/ 843 h 5601"/>
                  <a:gd name="T98" fmla="*/ 1004 w 3968"/>
                  <a:gd name="T99" fmla="*/ 843 h 5601"/>
                  <a:gd name="T100" fmla="*/ 1004 w 3968"/>
                  <a:gd name="T101" fmla="*/ 843 h 5601"/>
                  <a:gd name="T102" fmla="*/ 1004 w 3968"/>
                  <a:gd name="T103" fmla="*/ 1012 h 5601"/>
                  <a:gd name="T104" fmla="*/ 1004 w 3968"/>
                  <a:gd name="T105" fmla="*/ 1012 h 5601"/>
                  <a:gd name="T106" fmla="*/ 1205 w 3968"/>
                  <a:gd name="T107" fmla="*/ 1181 h 5601"/>
                  <a:gd name="T108" fmla="*/ 1607 w 3968"/>
                  <a:gd name="T109" fmla="*/ 2362 h 5601"/>
                  <a:gd name="T110" fmla="*/ 1808 w 3968"/>
                  <a:gd name="T111" fmla="*/ 2362 h 5601"/>
                  <a:gd name="T112" fmla="*/ 1808 w 3968"/>
                  <a:gd name="T113" fmla="*/ 2193 h 5601"/>
                  <a:gd name="T114" fmla="*/ 2009 w 3968"/>
                  <a:gd name="T115" fmla="*/ 2193 h 5601"/>
                  <a:gd name="T116" fmla="*/ 1808 w 3968"/>
                  <a:gd name="T117" fmla="*/ 2024 h 5601"/>
                  <a:gd name="T118" fmla="*/ 1808 w 3968"/>
                  <a:gd name="T119" fmla="*/ 2024 h 5601"/>
                  <a:gd name="T120" fmla="*/ 1607 w 3968"/>
                  <a:gd name="T121" fmla="*/ 1856 h 5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68"/>
                  <a:gd name="T184" fmla="*/ 0 h 5601"/>
                  <a:gd name="T185" fmla="*/ 3968 w 3968"/>
                  <a:gd name="T186" fmla="*/ 5601 h 56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68" h="5601">
                    <a:moveTo>
                      <a:pt x="3827" y="1429"/>
                    </a:moveTo>
                    <a:lnTo>
                      <a:pt x="2636" y="1613"/>
                    </a:lnTo>
                    <a:lnTo>
                      <a:pt x="2614" y="1560"/>
                    </a:lnTo>
                    <a:lnTo>
                      <a:pt x="2593" y="1512"/>
                    </a:lnTo>
                    <a:lnTo>
                      <a:pt x="2572" y="1466"/>
                    </a:lnTo>
                    <a:lnTo>
                      <a:pt x="2552" y="1425"/>
                    </a:lnTo>
                    <a:lnTo>
                      <a:pt x="2532" y="1389"/>
                    </a:lnTo>
                    <a:lnTo>
                      <a:pt x="2512" y="1357"/>
                    </a:lnTo>
                    <a:lnTo>
                      <a:pt x="2493" y="1329"/>
                    </a:lnTo>
                    <a:lnTo>
                      <a:pt x="2475" y="1305"/>
                    </a:lnTo>
                    <a:lnTo>
                      <a:pt x="2465" y="1294"/>
                    </a:lnTo>
                    <a:lnTo>
                      <a:pt x="2455" y="1284"/>
                    </a:lnTo>
                    <a:lnTo>
                      <a:pt x="2445" y="1273"/>
                    </a:lnTo>
                    <a:lnTo>
                      <a:pt x="2433" y="1262"/>
                    </a:lnTo>
                    <a:lnTo>
                      <a:pt x="2408" y="1241"/>
                    </a:lnTo>
                    <a:lnTo>
                      <a:pt x="2379" y="1219"/>
                    </a:lnTo>
                    <a:lnTo>
                      <a:pt x="2348" y="1197"/>
                    </a:lnTo>
                    <a:lnTo>
                      <a:pt x="2314" y="1175"/>
                    </a:lnTo>
                    <a:lnTo>
                      <a:pt x="2277" y="1153"/>
                    </a:lnTo>
                    <a:lnTo>
                      <a:pt x="2236" y="1131"/>
                    </a:lnTo>
                    <a:lnTo>
                      <a:pt x="2236" y="2035"/>
                    </a:lnTo>
                    <a:lnTo>
                      <a:pt x="2356" y="2067"/>
                    </a:lnTo>
                    <a:lnTo>
                      <a:pt x="2470" y="2099"/>
                    </a:lnTo>
                    <a:lnTo>
                      <a:pt x="2579" y="2132"/>
                    </a:lnTo>
                    <a:lnTo>
                      <a:pt x="2683" y="2164"/>
                    </a:lnTo>
                    <a:lnTo>
                      <a:pt x="2781" y="2196"/>
                    </a:lnTo>
                    <a:lnTo>
                      <a:pt x="2875" y="2229"/>
                    </a:lnTo>
                    <a:lnTo>
                      <a:pt x="2964" y="2262"/>
                    </a:lnTo>
                    <a:lnTo>
                      <a:pt x="3048" y="2296"/>
                    </a:lnTo>
                    <a:lnTo>
                      <a:pt x="3088" y="2313"/>
                    </a:lnTo>
                    <a:lnTo>
                      <a:pt x="3127" y="2329"/>
                    </a:lnTo>
                    <a:lnTo>
                      <a:pt x="3164" y="2346"/>
                    </a:lnTo>
                    <a:lnTo>
                      <a:pt x="3200" y="2363"/>
                    </a:lnTo>
                    <a:lnTo>
                      <a:pt x="3235" y="2380"/>
                    </a:lnTo>
                    <a:lnTo>
                      <a:pt x="3269" y="2397"/>
                    </a:lnTo>
                    <a:lnTo>
                      <a:pt x="3301" y="2414"/>
                    </a:lnTo>
                    <a:lnTo>
                      <a:pt x="3332" y="2432"/>
                    </a:lnTo>
                    <a:lnTo>
                      <a:pt x="3363" y="2449"/>
                    </a:lnTo>
                    <a:lnTo>
                      <a:pt x="3391" y="2466"/>
                    </a:lnTo>
                    <a:lnTo>
                      <a:pt x="3418" y="2483"/>
                    </a:lnTo>
                    <a:lnTo>
                      <a:pt x="3444" y="2500"/>
                    </a:lnTo>
                    <a:lnTo>
                      <a:pt x="3469" y="2518"/>
                    </a:lnTo>
                    <a:lnTo>
                      <a:pt x="3492" y="2535"/>
                    </a:lnTo>
                    <a:lnTo>
                      <a:pt x="3515" y="2552"/>
                    </a:lnTo>
                    <a:lnTo>
                      <a:pt x="3536" y="2570"/>
                    </a:lnTo>
                    <a:lnTo>
                      <a:pt x="3563" y="2595"/>
                    </a:lnTo>
                    <a:lnTo>
                      <a:pt x="3588" y="2619"/>
                    </a:lnTo>
                    <a:lnTo>
                      <a:pt x="3613" y="2643"/>
                    </a:lnTo>
                    <a:lnTo>
                      <a:pt x="3638" y="2668"/>
                    </a:lnTo>
                    <a:lnTo>
                      <a:pt x="3661" y="2693"/>
                    </a:lnTo>
                    <a:lnTo>
                      <a:pt x="3683" y="2719"/>
                    </a:lnTo>
                    <a:lnTo>
                      <a:pt x="3704" y="2746"/>
                    </a:lnTo>
                    <a:lnTo>
                      <a:pt x="3725" y="2772"/>
                    </a:lnTo>
                    <a:lnTo>
                      <a:pt x="3744" y="2799"/>
                    </a:lnTo>
                    <a:lnTo>
                      <a:pt x="3763" y="2826"/>
                    </a:lnTo>
                    <a:lnTo>
                      <a:pt x="3782" y="2854"/>
                    </a:lnTo>
                    <a:lnTo>
                      <a:pt x="3799" y="2882"/>
                    </a:lnTo>
                    <a:lnTo>
                      <a:pt x="3815" y="2912"/>
                    </a:lnTo>
                    <a:lnTo>
                      <a:pt x="3831" y="2940"/>
                    </a:lnTo>
                    <a:lnTo>
                      <a:pt x="3846" y="2970"/>
                    </a:lnTo>
                    <a:lnTo>
                      <a:pt x="3859" y="2999"/>
                    </a:lnTo>
                    <a:lnTo>
                      <a:pt x="3872" y="3029"/>
                    </a:lnTo>
                    <a:lnTo>
                      <a:pt x="3884" y="3061"/>
                    </a:lnTo>
                    <a:lnTo>
                      <a:pt x="3896" y="3092"/>
                    </a:lnTo>
                    <a:lnTo>
                      <a:pt x="3906" y="3123"/>
                    </a:lnTo>
                    <a:lnTo>
                      <a:pt x="3917" y="3154"/>
                    </a:lnTo>
                    <a:lnTo>
                      <a:pt x="3926" y="3186"/>
                    </a:lnTo>
                    <a:lnTo>
                      <a:pt x="3934" y="3220"/>
                    </a:lnTo>
                    <a:lnTo>
                      <a:pt x="3941" y="3253"/>
                    </a:lnTo>
                    <a:lnTo>
                      <a:pt x="3947" y="3286"/>
                    </a:lnTo>
                    <a:lnTo>
                      <a:pt x="3952" y="3319"/>
                    </a:lnTo>
                    <a:lnTo>
                      <a:pt x="3957" y="3353"/>
                    </a:lnTo>
                    <a:lnTo>
                      <a:pt x="3961" y="3389"/>
                    </a:lnTo>
                    <a:lnTo>
                      <a:pt x="3964" y="3424"/>
                    </a:lnTo>
                    <a:lnTo>
                      <a:pt x="3966" y="3459"/>
                    </a:lnTo>
                    <a:lnTo>
                      <a:pt x="3967" y="3494"/>
                    </a:lnTo>
                    <a:lnTo>
                      <a:pt x="3968" y="3531"/>
                    </a:lnTo>
                    <a:lnTo>
                      <a:pt x="3967" y="3573"/>
                    </a:lnTo>
                    <a:lnTo>
                      <a:pt x="3965" y="3615"/>
                    </a:lnTo>
                    <a:lnTo>
                      <a:pt x="3962" y="3656"/>
                    </a:lnTo>
                    <a:lnTo>
                      <a:pt x="3958" y="3698"/>
                    </a:lnTo>
                    <a:lnTo>
                      <a:pt x="3953" y="3738"/>
                    </a:lnTo>
                    <a:lnTo>
                      <a:pt x="3946" y="3778"/>
                    </a:lnTo>
                    <a:lnTo>
                      <a:pt x="3938" y="3819"/>
                    </a:lnTo>
                    <a:lnTo>
                      <a:pt x="3929" y="3858"/>
                    </a:lnTo>
                    <a:lnTo>
                      <a:pt x="3919" y="3896"/>
                    </a:lnTo>
                    <a:lnTo>
                      <a:pt x="3907" y="3935"/>
                    </a:lnTo>
                    <a:lnTo>
                      <a:pt x="3894" y="3974"/>
                    </a:lnTo>
                    <a:lnTo>
                      <a:pt x="3880" y="4011"/>
                    </a:lnTo>
                    <a:lnTo>
                      <a:pt x="3865" y="4048"/>
                    </a:lnTo>
                    <a:lnTo>
                      <a:pt x="3849" y="4084"/>
                    </a:lnTo>
                    <a:lnTo>
                      <a:pt x="3831" y="4120"/>
                    </a:lnTo>
                    <a:lnTo>
                      <a:pt x="3813" y="4157"/>
                    </a:lnTo>
                    <a:lnTo>
                      <a:pt x="3793" y="4192"/>
                    </a:lnTo>
                    <a:lnTo>
                      <a:pt x="3772" y="4226"/>
                    </a:lnTo>
                    <a:lnTo>
                      <a:pt x="3751" y="4259"/>
                    </a:lnTo>
                    <a:lnTo>
                      <a:pt x="3729" y="4293"/>
                    </a:lnTo>
                    <a:lnTo>
                      <a:pt x="3707" y="4325"/>
                    </a:lnTo>
                    <a:lnTo>
                      <a:pt x="3684" y="4357"/>
                    </a:lnTo>
                    <a:lnTo>
                      <a:pt x="3660" y="4387"/>
                    </a:lnTo>
                    <a:lnTo>
                      <a:pt x="3636" y="4417"/>
                    </a:lnTo>
                    <a:lnTo>
                      <a:pt x="3610" y="4447"/>
                    </a:lnTo>
                    <a:lnTo>
                      <a:pt x="3584" y="4476"/>
                    </a:lnTo>
                    <a:lnTo>
                      <a:pt x="3558" y="4503"/>
                    </a:lnTo>
                    <a:lnTo>
                      <a:pt x="3531" y="4530"/>
                    </a:lnTo>
                    <a:lnTo>
                      <a:pt x="3504" y="4557"/>
                    </a:lnTo>
                    <a:lnTo>
                      <a:pt x="3475" y="4582"/>
                    </a:lnTo>
                    <a:lnTo>
                      <a:pt x="3446" y="4608"/>
                    </a:lnTo>
                    <a:lnTo>
                      <a:pt x="3416" y="4632"/>
                    </a:lnTo>
                    <a:lnTo>
                      <a:pt x="3386" y="4655"/>
                    </a:lnTo>
                    <a:lnTo>
                      <a:pt x="3355" y="4678"/>
                    </a:lnTo>
                    <a:lnTo>
                      <a:pt x="3324" y="4699"/>
                    </a:lnTo>
                    <a:lnTo>
                      <a:pt x="3293" y="4720"/>
                    </a:lnTo>
                    <a:lnTo>
                      <a:pt x="3262" y="4740"/>
                    </a:lnTo>
                    <a:lnTo>
                      <a:pt x="3231" y="4760"/>
                    </a:lnTo>
                    <a:lnTo>
                      <a:pt x="3198" y="4779"/>
                    </a:lnTo>
                    <a:lnTo>
                      <a:pt x="3166" y="4796"/>
                    </a:lnTo>
                    <a:lnTo>
                      <a:pt x="3134" y="4813"/>
                    </a:lnTo>
                    <a:lnTo>
                      <a:pt x="3102" y="4829"/>
                    </a:lnTo>
                    <a:lnTo>
                      <a:pt x="3068" y="4844"/>
                    </a:lnTo>
                    <a:lnTo>
                      <a:pt x="3036" y="4858"/>
                    </a:lnTo>
                    <a:lnTo>
                      <a:pt x="3003" y="4872"/>
                    </a:lnTo>
                    <a:lnTo>
                      <a:pt x="2970" y="4885"/>
                    </a:lnTo>
                    <a:lnTo>
                      <a:pt x="2935" y="4896"/>
                    </a:lnTo>
                    <a:lnTo>
                      <a:pt x="2902" y="4909"/>
                    </a:lnTo>
                    <a:lnTo>
                      <a:pt x="2867" y="4919"/>
                    </a:lnTo>
                    <a:lnTo>
                      <a:pt x="2832" y="4929"/>
                    </a:lnTo>
                    <a:lnTo>
                      <a:pt x="2795" y="4938"/>
                    </a:lnTo>
                    <a:lnTo>
                      <a:pt x="2758" y="4947"/>
                    </a:lnTo>
                    <a:lnTo>
                      <a:pt x="2720" y="4955"/>
                    </a:lnTo>
                    <a:lnTo>
                      <a:pt x="2681" y="4963"/>
                    </a:lnTo>
                    <a:lnTo>
                      <a:pt x="2640" y="4970"/>
                    </a:lnTo>
                    <a:lnTo>
                      <a:pt x="2600" y="4977"/>
                    </a:lnTo>
                    <a:lnTo>
                      <a:pt x="2558" y="4983"/>
                    </a:lnTo>
                    <a:lnTo>
                      <a:pt x="2514" y="4988"/>
                    </a:lnTo>
                    <a:lnTo>
                      <a:pt x="2471" y="4993"/>
                    </a:lnTo>
                    <a:lnTo>
                      <a:pt x="2426" y="4998"/>
                    </a:lnTo>
                    <a:lnTo>
                      <a:pt x="2379" y="5001"/>
                    </a:lnTo>
                    <a:lnTo>
                      <a:pt x="2333" y="5005"/>
                    </a:lnTo>
                    <a:lnTo>
                      <a:pt x="2286" y="5007"/>
                    </a:lnTo>
                    <a:lnTo>
                      <a:pt x="2236" y="5009"/>
                    </a:lnTo>
                    <a:lnTo>
                      <a:pt x="2236" y="5601"/>
                    </a:lnTo>
                    <a:lnTo>
                      <a:pt x="1769" y="5601"/>
                    </a:lnTo>
                    <a:lnTo>
                      <a:pt x="1769" y="5009"/>
                    </a:lnTo>
                    <a:lnTo>
                      <a:pt x="1712" y="5004"/>
                    </a:lnTo>
                    <a:lnTo>
                      <a:pt x="1654" y="4998"/>
                    </a:lnTo>
                    <a:lnTo>
                      <a:pt x="1600" y="4992"/>
                    </a:lnTo>
                    <a:lnTo>
                      <a:pt x="1545" y="4985"/>
                    </a:lnTo>
                    <a:lnTo>
                      <a:pt x="1493" y="4978"/>
                    </a:lnTo>
                    <a:lnTo>
                      <a:pt x="1442" y="4970"/>
                    </a:lnTo>
                    <a:lnTo>
                      <a:pt x="1392" y="4962"/>
                    </a:lnTo>
                    <a:lnTo>
                      <a:pt x="1344" y="4953"/>
                    </a:lnTo>
                    <a:lnTo>
                      <a:pt x="1297" y="4943"/>
                    </a:lnTo>
                    <a:lnTo>
                      <a:pt x="1251" y="4933"/>
                    </a:lnTo>
                    <a:lnTo>
                      <a:pt x="1207" y="4923"/>
                    </a:lnTo>
                    <a:lnTo>
                      <a:pt x="1165" y="4912"/>
                    </a:lnTo>
                    <a:lnTo>
                      <a:pt x="1123" y="4900"/>
                    </a:lnTo>
                    <a:lnTo>
                      <a:pt x="1083" y="4887"/>
                    </a:lnTo>
                    <a:lnTo>
                      <a:pt x="1045" y="4874"/>
                    </a:lnTo>
                    <a:lnTo>
                      <a:pt x="1008" y="4861"/>
                    </a:lnTo>
                    <a:lnTo>
                      <a:pt x="971" y="4847"/>
                    </a:lnTo>
                    <a:lnTo>
                      <a:pt x="935" y="4833"/>
                    </a:lnTo>
                    <a:lnTo>
                      <a:pt x="900" y="4818"/>
                    </a:lnTo>
                    <a:lnTo>
                      <a:pt x="866" y="4803"/>
                    </a:lnTo>
                    <a:lnTo>
                      <a:pt x="832" y="4786"/>
                    </a:lnTo>
                    <a:lnTo>
                      <a:pt x="799" y="4769"/>
                    </a:lnTo>
                    <a:lnTo>
                      <a:pt x="767" y="4752"/>
                    </a:lnTo>
                    <a:lnTo>
                      <a:pt x="735" y="4733"/>
                    </a:lnTo>
                    <a:lnTo>
                      <a:pt x="703" y="4714"/>
                    </a:lnTo>
                    <a:lnTo>
                      <a:pt x="672" y="4694"/>
                    </a:lnTo>
                    <a:lnTo>
                      <a:pt x="643" y="4674"/>
                    </a:lnTo>
                    <a:lnTo>
                      <a:pt x="614" y="4653"/>
                    </a:lnTo>
                    <a:lnTo>
                      <a:pt x="585" y="4632"/>
                    </a:lnTo>
                    <a:lnTo>
                      <a:pt x="556" y="4609"/>
                    </a:lnTo>
                    <a:lnTo>
                      <a:pt x="529" y="4586"/>
                    </a:lnTo>
                    <a:lnTo>
                      <a:pt x="502" y="4562"/>
                    </a:lnTo>
                    <a:lnTo>
                      <a:pt x="476" y="4538"/>
                    </a:lnTo>
                    <a:lnTo>
                      <a:pt x="451" y="4514"/>
                    </a:lnTo>
                    <a:lnTo>
                      <a:pt x="425" y="4490"/>
                    </a:lnTo>
                    <a:lnTo>
                      <a:pt x="401" y="4466"/>
                    </a:lnTo>
                    <a:lnTo>
                      <a:pt x="378" y="4441"/>
                    </a:lnTo>
                    <a:lnTo>
                      <a:pt x="356" y="4415"/>
                    </a:lnTo>
                    <a:lnTo>
                      <a:pt x="335" y="4390"/>
                    </a:lnTo>
                    <a:lnTo>
                      <a:pt x="314" y="4364"/>
                    </a:lnTo>
                    <a:lnTo>
                      <a:pt x="293" y="4339"/>
                    </a:lnTo>
                    <a:lnTo>
                      <a:pt x="274" y="4313"/>
                    </a:lnTo>
                    <a:lnTo>
                      <a:pt x="255" y="4287"/>
                    </a:lnTo>
                    <a:lnTo>
                      <a:pt x="237" y="4259"/>
                    </a:lnTo>
                    <a:lnTo>
                      <a:pt x="220" y="4233"/>
                    </a:lnTo>
                    <a:lnTo>
                      <a:pt x="204" y="4206"/>
                    </a:lnTo>
                    <a:lnTo>
                      <a:pt x="188" y="4179"/>
                    </a:lnTo>
                    <a:lnTo>
                      <a:pt x="174" y="4152"/>
                    </a:lnTo>
                    <a:lnTo>
                      <a:pt x="159" y="4123"/>
                    </a:lnTo>
                    <a:lnTo>
                      <a:pt x="145" y="4094"/>
                    </a:lnTo>
                    <a:lnTo>
                      <a:pt x="132" y="4065"/>
                    </a:lnTo>
                    <a:lnTo>
                      <a:pt x="119" y="4035"/>
                    </a:lnTo>
                    <a:lnTo>
                      <a:pt x="107" y="4005"/>
                    </a:lnTo>
                    <a:lnTo>
                      <a:pt x="95" y="3973"/>
                    </a:lnTo>
                    <a:lnTo>
                      <a:pt x="84" y="3940"/>
                    </a:lnTo>
                    <a:lnTo>
                      <a:pt x="73" y="3908"/>
                    </a:lnTo>
                    <a:lnTo>
                      <a:pt x="62" y="3874"/>
                    </a:lnTo>
                    <a:lnTo>
                      <a:pt x="52" y="3840"/>
                    </a:lnTo>
                    <a:lnTo>
                      <a:pt x="43" y="3804"/>
                    </a:lnTo>
                    <a:lnTo>
                      <a:pt x="33" y="3769"/>
                    </a:lnTo>
                    <a:lnTo>
                      <a:pt x="25" y="3732"/>
                    </a:lnTo>
                    <a:lnTo>
                      <a:pt x="15" y="3696"/>
                    </a:lnTo>
                    <a:lnTo>
                      <a:pt x="8" y="3657"/>
                    </a:lnTo>
                    <a:lnTo>
                      <a:pt x="0" y="3618"/>
                    </a:lnTo>
                    <a:lnTo>
                      <a:pt x="1294" y="3471"/>
                    </a:lnTo>
                    <a:lnTo>
                      <a:pt x="1301" y="3510"/>
                    </a:lnTo>
                    <a:lnTo>
                      <a:pt x="1309" y="3546"/>
                    </a:lnTo>
                    <a:lnTo>
                      <a:pt x="1317" y="3581"/>
                    </a:lnTo>
                    <a:lnTo>
                      <a:pt x="1325" y="3615"/>
                    </a:lnTo>
                    <a:lnTo>
                      <a:pt x="1333" y="3648"/>
                    </a:lnTo>
                    <a:lnTo>
                      <a:pt x="1342" y="3680"/>
                    </a:lnTo>
                    <a:lnTo>
                      <a:pt x="1351" y="3709"/>
                    </a:lnTo>
                    <a:lnTo>
                      <a:pt x="1361" y="3738"/>
                    </a:lnTo>
                    <a:lnTo>
                      <a:pt x="1370" y="3765"/>
                    </a:lnTo>
                    <a:lnTo>
                      <a:pt x="1380" y="3791"/>
                    </a:lnTo>
                    <a:lnTo>
                      <a:pt x="1391" y="3815"/>
                    </a:lnTo>
                    <a:lnTo>
                      <a:pt x="1402" y="3839"/>
                    </a:lnTo>
                    <a:lnTo>
                      <a:pt x="1414" y="3861"/>
                    </a:lnTo>
                    <a:lnTo>
                      <a:pt x="1425" y="3882"/>
                    </a:lnTo>
                    <a:lnTo>
                      <a:pt x="1437" y="3901"/>
                    </a:lnTo>
                    <a:lnTo>
                      <a:pt x="1449" y="3918"/>
                    </a:lnTo>
                    <a:lnTo>
                      <a:pt x="1461" y="3935"/>
                    </a:lnTo>
                    <a:lnTo>
                      <a:pt x="1475" y="3952"/>
                    </a:lnTo>
                    <a:lnTo>
                      <a:pt x="1489" y="3969"/>
                    </a:lnTo>
                    <a:lnTo>
                      <a:pt x="1505" y="3986"/>
                    </a:lnTo>
                    <a:lnTo>
                      <a:pt x="1521" y="4002"/>
                    </a:lnTo>
                    <a:lnTo>
                      <a:pt x="1539" y="4018"/>
                    </a:lnTo>
                    <a:lnTo>
                      <a:pt x="1558" y="4033"/>
                    </a:lnTo>
                    <a:lnTo>
                      <a:pt x="1578" y="4048"/>
                    </a:lnTo>
                    <a:lnTo>
                      <a:pt x="1598" y="4063"/>
                    </a:lnTo>
                    <a:lnTo>
                      <a:pt x="1620" y="4078"/>
                    </a:lnTo>
                    <a:lnTo>
                      <a:pt x="1642" y="4093"/>
                    </a:lnTo>
                    <a:lnTo>
                      <a:pt x="1665" y="4107"/>
                    </a:lnTo>
                    <a:lnTo>
                      <a:pt x="1691" y="4121"/>
                    </a:lnTo>
                    <a:lnTo>
                      <a:pt x="1716" y="4135"/>
                    </a:lnTo>
                    <a:lnTo>
                      <a:pt x="1742" y="4149"/>
                    </a:lnTo>
                    <a:lnTo>
                      <a:pt x="1769" y="4162"/>
                    </a:lnTo>
                    <a:lnTo>
                      <a:pt x="1769" y="3059"/>
                    </a:lnTo>
                    <a:lnTo>
                      <a:pt x="1691" y="3036"/>
                    </a:lnTo>
                    <a:lnTo>
                      <a:pt x="1614" y="3015"/>
                    </a:lnTo>
                    <a:lnTo>
                      <a:pt x="1540" y="2994"/>
                    </a:lnTo>
                    <a:lnTo>
                      <a:pt x="1470" y="2974"/>
                    </a:lnTo>
                    <a:lnTo>
                      <a:pt x="1402" y="2954"/>
                    </a:lnTo>
                    <a:lnTo>
                      <a:pt x="1338" y="2934"/>
                    </a:lnTo>
                    <a:lnTo>
                      <a:pt x="1277" y="2915"/>
                    </a:lnTo>
                    <a:lnTo>
                      <a:pt x="1218" y="2895"/>
                    </a:lnTo>
                    <a:lnTo>
                      <a:pt x="1162" y="2876"/>
                    </a:lnTo>
                    <a:lnTo>
                      <a:pt x="1109" y="2858"/>
                    </a:lnTo>
                    <a:lnTo>
                      <a:pt x="1059" y="2840"/>
                    </a:lnTo>
                    <a:lnTo>
                      <a:pt x="1013" y="2822"/>
                    </a:lnTo>
                    <a:lnTo>
                      <a:pt x="968" y="2805"/>
                    </a:lnTo>
                    <a:lnTo>
                      <a:pt x="927" y="2788"/>
                    </a:lnTo>
                    <a:lnTo>
                      <a:pt x="889" y="2771"/>
                    </a:lnTo>
                    <a:lnTo>
                      <a:pt x="853" y="2755"/>
                    </a:lnTo>
                    <a:lnTo>
                      <a:pt x="820" y="2739"/>
                    </a:lnTo>
                    <a:lnTo>
                      <a:pt x="787" y="2720"/>
                    </a:lnTo>
                    <a:lnTo>
                      <a:pt x="755" y="2701"/>
                    </a:lnTo>
                    <a:lnTo>
                      <a:pt x="723" y="2681"/>
                    </a:lnTo>
                    <a:lnTo>
                      <a:pt x="691" y="2660"/>
                    </a:lnTo>
                    <a:lnTo>
                      <a:pt x="661" y="2637"/>
                    </a:lnTo>
                    <a:lnTo>
                      <a:pt x="631" y="2614"/>
                    </a:lnTo>
                    <a:lnTo>
                      <a:pt x="602" y="2589"/>
                    </a:lnTo>
                    <a:lnTo>
                      <a:pt x="572" y="2562"/>
                    </a:lnTo>
                    <a:lnTo>
                      <a:pt x="544" y="2534"/>
                    </a:lnTo>
                    <a:lnTo>
                      <a:pt x="516" y="2506"/>
                    </a:lnTo>
                    <a:lnTo>
                      <a:pt x="489" y="2476"/>
                    </a:lnTo>
                    <a:lnTo>
                      <a:pt x="462" y="2445"/>
                    </a:lnTo>
                    <a:lnTo>
                      <a:pt x="435" y="2412"/>
                    </a:lnTo>
                    <a:lnTo>
                      <a:pt x="410" y="2379"/>
                    </a:lnTo>
                    <a:lnTo>
                      <a:pt x="385" y="2344"/>
                    </a:lnTo>
                    <a:lnTo>
                      <a:pt x="361" y="2308"/>
                    </a:lnTo>
                    <a:lnTo>
                      <a:pt x="339" y="2271"/>
                    </a:lnTo>
                    <a:lnTo>
                      <a:pt x="318" y="2233"/>
                    </a:lnTo>
                    <a:lnTo>
                      <a:pt x="298" y="2195"/>
                    </a:lnTo>
                    <a:lnTo>
                      <a:pt x="280" y="2155"/>
                    </a:lnTo>
                    <a:lnTo>
                      <a:pt x="264" y="2114"/>
                    </a:lnTo>
                    <a:lnTo>
                      <a:pt x="249" y="2072"/>
                    </a:lnTo>
                    <a:lnTo>
                      <a:pt x="236" y="2030"/>
                    </a:lnTo>
                    <a:lnTo>
                      <a:pt x="225" y="1987"/>
                    </a:lnTo>
                    <a:lnTo>
                      <a:pt x="214" y="1942"/>
                    </a:lnTo>
                    <a:lnTo>
                      <a:pt x="206" y="1896"/>
                    </a:lnTo>
                    <a:lnTo>
                      <a:pt x="199" y="1850"/>
                    </a:lnTo>
                    <a:lnTo>
                      <a:pt x="194" y="1802"/>
                    </a:lnTo>
                    <a:lnTo>
                      <a:pt x="190" y="1754"/>
                    </a:lnTo>
                    <a:lnTo>
                      <a:pt x="187" y="1705"/>
                    </a:lnTo>
                    <a:lnTo>
                      <a:pt x="187" y="1654"/>
                    </a:lnTo>
                    <a:lnTo>
                      <a:pt x="187" y="1619"/>
                    </a:lnTo>
                    <a:lnTo>
                      <a:pt x="188" y="1585"/>
                    </a:lnTo>
                    <a:lnTo>
                      <a:pt x="190" y="1552"/>
                    </a:lnTo>
                    <a:lnTo>
                      <a:pt x="193" y="1518"/>
                    </a:lnTo>
                    <a:lnTo>
                      <a:pt x="196" y="1484"/>
                    </a:lnTo>
                    <a:lnTo>
                      <a:pt x="201" y="1452"/>
                    </a:lnTo>
                    <a:lnTo>
                      <a:pt x="206" y="1419"/>
                    </a:lnTo>
                    <a:lnTo>
                      <a:pt x="211" y="1388"/>
                    </a:lnTo>
                    <a:lnTo>
                      <a:pt x="218" y="1356"/>
                    </a:lnTo>
                    <a:lnTo>
                      <a:pt x="225" y="1324"/>
                    </a:lnTo>
                    <a:lnTo>
                      <a:pt x="233" y="1293"/>
                    </a:lnTo>
                    <a:lnTo>
                      <a:pt x="242" y="1262"/>
                    </a:lnTo>
                    <a:lnTo>
                      <a:pt x="252" y="1232"/>
                    </a:lnTo>
                    <a:lnTo>
                      <a:pt x="263" y="1203"/>
                    </a:lnTo>
                    <a:lnTo>
                      <a:pt x="274" y="1172"/>
                    </a:lnTo>
                    <a:lnTo>
                      <a:pt x="286" y="1143"/>
                    </a:lnTo>
                    <a:lnTo>
                      <a:pt x="298" y="1114"/>
                    </a:lnTo>
                    <a:lnTo>
                      <a:pt x="313" y="1086"/>
                    </a:lnTo>
                    <a:lnTo>
                      <a:pt x="327" y="1058"/>
                    </a:lnTo>
                    <a:lnTo>
                      <a:pt x="342" y="1029"/>
                    </a:lnTo>
                    <a:lnTo>
                      <a:pt x="358" y="1002"/>
                    </a:lnTo>
                    <a:lnTo>
                      <a:pt x="375" y="975"/>
                    </a:lnTo>
                    <a:lnTo>
                      <a:pt x="392" y="949"/>
                    </a:lnTo>
                    <a:lnTo>
                      <a:pt x="410" y="922"/>
                    </a:lnTo>
                    <a:lnTo>
                      <a:pt x="429" y="896"/>
                    </a:lnTo>
                    <a:lnTo>
                      <a:pt x="450" y="870"/>
                    </a:lnTo>
                    <a:lnTo>
                      <a:pt x="470" y="845"/>
                    </a:lnTo>
                    <a:lnTo>
                      <a:pt x="492" y="820"/>
                    </a:lnTo>
                    <a:lnTo>
                      <a:pt x="514" y="795"/>
                    </a:lnTo>
                    <a:lnTo>
                      <a:pt x="536" y="771"/>
                    </a:lnTo>
                    <a:lnTo>
                      <a:pt x="560" y="747"/>
                    </a:lnTo>
                    <a:lnTo>
                      <a:pt x="585" y="723"/>
                    </a:lnTo>
                    <a:lnTo>
                      <a:pt x="610" y="700"/>
                    </a:lnTo>
                    <a:lnTo>
                      <a:pt x="636" y="678"/>
                    </a:lnTo>
                    <a:lnTo>
                      <a:pt x="663" y="656"/>
                    </a:lnTo>
                    <a:lnTo>
                      <a:pt x="690" y="635"/>
                    </a:lnTo>
                    <a:lnTo>
                      <a:pt x="719" y="615"/>
                    </a:lnTo>
                    <a:lnTo>
                      <a:pt x="748" y="596"/>
                    </a:lnTo>
                    <a:lnTo>
                      <a:pt x="778" y="576"/>
                    </a:lnTo>
                    <a:lnTo>
                      <a:pt x="808" y="557"/>
                    </a:lnTo>
                    <a:lnTo>
                      <a:pt x="839" y="540"/>
                    </a:lnTo>
                    <a:lnTo>
                      <a:pt x="872" y="522"/>
                    </a:lnTo>
                    <a:lnTo>
                      <a:pt x="905" y="506"/>
                    </a:lnTo>
                    <a:lnTo>
                      <a:pt x="938" y="490"/>
                    </a:lnTo>
                    <a:lnTo>
                      <a:pt x="972" y="475"/>
                    </a:lnTo>
                    <a:lnTo>
                      <a:pt x="1008" y="461"/>
                    </a:lnTo>
                    <a:lnTo>
                      <a:pt x="1044" y="447"/>
                    </a:lnTo>
                    <a:lnTo>
                      <a:pt x="1080" y="434"/>
                    </a:lnTo>
                    <a:lnTo>
                      <a:pt x="1117" y="420"/>
                    </a:lnTo>
                    <a:lnTo>
                      <a:pt x="1156" y="408"/>
                    </a:lnTo>
                    <a:lnTo>
                      <a:pt x="1195" y="397"/>
                    </a:lnTo>
                    <a:lnTo>
                      <a:pt x="1234" y="386"/>
                    </a:lnTo>
                    <a:lnTo>
                      <a:pt x="1275" y="376"/>
                    </a:lnTo>
                    <a:lnTo>
                      <a:pt x="1316" y="367"/>
                    </a:lnTo>
                    <a:lnTo>
                      <a:pt x="1358" y="358"/>
                    </a:lnTo>
                    <a:lnTo>
                      <a:pt x="1400" y="350"/>
                    </a:lnTo>
                    <a:lnTo>
                      <a:pt x="1444" y="343"/>
                    </a:lnTo>
                    <a:lnTo>
                      <a:pt x="1488" y="336"/>
                    </a:lnTo>
                    <a:lnTo>
                      <a:pt x="1533" y="330"/>
                    </a:lnTo>
                    <a:lnTo>
                      <a:pt x="1579" y="325"/>
                    </a:lnTo>
                    <a:lnTo>
                      <a:pt x="1625" y="320"/>
                    </a:lnTo>
                    <a:lnTo>
                      <a:pt x="1672" y="316"/>
                    </a:lnTo>
                    <a:lnTo>
                      <a:pt x="1721" y="312"/>
                    </a:lnTo>
                    <a:lnTo>
                      <a:pt x="1769" y="309"/>
                    </a:lnTo>
                    <a:lnTo>
                      <a:pt x="1769" y="0"/>
                    </a:lnTo>
                    <a:lnTo>
                      <a:pt x="2236" y="0"/>
                    </a:lnTo>
                    <a:lnTo>
                      <a:pt x="2236" y="309"/>
                    </a:lnTo>
                    <a:lnTo>
                      <a:pt x="2282" y="312"/>
                    </a:lnTo>
                    <a:lnTo>
                      <a:pt x="2325" y="316"/>
                    </a:lnTo>
                    <a:lnTo>
                      <a:pt x="2368" y="320"/>
                    </a:lnTo>
                    <a:lnTo>
                      <a:pt x="2411" y="324"/>
                    </a:lnTo>
                    <a:lnTo>
                      <a:pt x="2453" y="329"/>
                    </a:lnTo>
                    <a:lnTo>
                      <a:pt x="2494" y="334"/>
                    </a:lnTo>
                    <a:lnTo>
                      <a:pt x="2535" y="340"/>
                    </a:lnTo>
                    <a:lnTo>
                      <a:pt x="2574" y="346"/>
                    </a:lnTo>
                    <a:lnTo>
                      <a:pt x="2613" y="353"/>
                    </a:lnTo>
                    <a:lnTo>
                      <a:pt x="2652" y="360"/>
                    </a:lnTo>
                    <a:lnTo>
                      <a:pt x="2690" y="368"/>
                    </a:lnTo>
                    <a:lnTo>
                      <a:pt x="2727" y="376"/>
                    </a:lnTo>
                    <a:lnTo>
                      <a:pt x="2763" y="385"/>
                    </a:lnTo>
                    <a:lnTo>
                      <a:pt x="2799" y="394"/>
                    </a:lnTo>
                    <a:lnTo>
                      <a:pt x="2835" y="404"/>
                    </a:lnTo>
                    <a:lnTo>
                      <a:pt x="2869" y="414"/>
                    </a:lnTo>
                    <a:lnTo>
                      <a:pt x="2903" y="425"/>
                    </a:lnTo>
                    <a:lnTo>
                      <a:pt x="2936" y="436"/>
                    </a:lnTo>
                    <a:lnTo>
                      <a:pt x="2969" y="448"/>
                    </a:lnTo>
                    <a:lnTo>
                      <a:pt x="3001" y="460"/>
                    </a:lnTo>
                    <a:lnTo>
                      <a:pt x="3032" y="472"/>
                    </a:lnTo>
                    <a:lnTo>
                      <a:pt x="3062" y="485"/>
                    </a:lnTo>
                    <a:lnTo>
                      <a:pt x="3093" y="498"/>
                    </a:lnTo>
                    <a:lnTo>
                      <a:pt x="3122" y="512"/>
                    </a:lnTo>
                    <a:lnTo>
                      <a:pt x="3150" y="527"/>
                    </a:lnTo>
                    <a:lnTo>
                      <a:pt x="3178" y="542"/>
                    </a:lnTo>
                    <a:lnTo>
                      <a:pt x="3205" y="557"/>
                    </a:lnTo>
                    <a:lnTo>
                      <a:pt x="3233" y="573"/>
                    </a:lnTo>
                    <a:lnTo>
                      <a:pt x="3258" y="590"/>
                    </a:lnTo>
                    <a:lnTo>
                      <a:pt x="3283" y="607"/>
                    </a:lnTo>
                    <a:lnTo>
                      <a:pt x="3308" y="624"/>
                    </a:lnTo>
                    <a:lnTo>
                      <a:pt x="3332" y="641"/>
                    </a:lnTo>
                    <a:lnTo>
                      <a:pt x="3355" y="659"/>
                    </a:lnTo>
                    <a:lnTo>
                      <a:pt x="3379" y="678"/>
                    </a:lnTo>
                    <a:lnTo>
                      <a:pt x="3401" y="697"/>
                    </a:lnTo>
                    <a:lnTo>
                      <a:pt x="3423" y="716"/>
                    </a:lnTo>
                    <a:lnTo>
                      <a:pt x="3444" y="737"/>
                    </a:lnTo>
                    <a:lnTo>
                      <a:pt x="3465" y="757"/>
                    </a:lnTo>
                    <a:lnTo>
                      <a:pt x="3485" y="777"/>
                    </a:lnTo>
                    <a:lnTo>
                      <a:pt x="3506" y="798"/>
                    </a:lnTo>
                    <a:lnTo>
                      <a:pt x="3525" y="819"/>
                    </a:lnTo>
                    <a:lnTo>
                      <a:pt x="3544" y="841"/>
                    </a:lnTo>
                    <a:lnTo>
                      <a:pt x="3562" y="863"/>
                    </a:lnTo>
                    <a:lnTo>
                      <a:pt x="3580" y="886"/>
                    </a:lnTo>
                    <a:lnTo>
                      <a:pt x="3597" y="910"/>
                    </a:lnTo>
                    <a:lnTo>
                      <a:pt x="3613" y="933"/>
                    </a:lnTo>
                    <a:lnTo>
                      <a:pt x="3629" y="957"/>
                    </a:lnTo>
                    <a:lnTo>
                      <a:pt x="3646" y="981"/>
                    </a:lnTo>
                    <a:lnTo>
                      <a:pt x="3661" y="1006"/>
                    </a:lnTo>
                    <a:lnTo>
                      <a:pt x="3676" y="1031"/>
                    </a:lnTo>
                    <a:lnTo>
                      <a:pt x="3690" y="1058"/>
                    </a:lnTo>
                    <a:lnTo>
                      <a:pt x="3703" y="1084"/>
                    </a:lnTo>
                    <a:lnTo>
                      <a:pt x="3716" y="1110"/>
                    </a:lnTo>
                    <a:lnTo>
                      <a:pt x="3729" y="1137"/>
                    </a:lnTo>
                    <a:lnTo>
                      <a:pt x="3741" y="1164"/>
                    </a:lnTo>
                    <a:lnTo>
                      <a:pt x="3752" y="1191"/>
                    </a:lnTo>
                    <a:lnTo>
                      <a:pt x="3763" y="1220"/>
                    </a:lnTo>
                    <a:lnTo>
                      <a:pt x="3775" y="1249"/>
                    </a:lnTo>
                    <a:lnTo>
                      <a:pt x="3785" y="1278"/>
                    </a:lnTo>
                    <a:lnTo>
                      <a:pt x="3794" y="1307"/>
                    </a:lnTo>
                    <a:lnTo>
                      <a:pt x="3803" y="1337"/>
                    </a:lnTo>
                    <a:lnTo>
                      <a:pt x="3811" y="1368"/>
                    </a:lnTo>
                    <a:lnTo>
                      <a:pt x="3819" y="1398"/>
                    </a:lnTo>
                    <a:lnTo>
                      <a:pt x="3827" y="1429"/>
                    </a:lnTo>
                    <a:close/>
                    <a:moveTo>
                      <a:pt x="1769" y="1116"/>
                    </a:moveTo>
                    <a:lnTo>
                      <a:pt x="1745" y="1125"/>
                    </a:lnTo>
                    <a:lnTo>
                      <a:pt x="1721" y="1133"/>
                    </a:lnTo>
                    <a:lnTo>
                      <a:pt x="1698" y="1142"/>
                    </a:lnTo>
                    <a:lnTo>
                      <a:pt x="1675" y="1151"/>
                    </a:lnTo>
                    <a:lnTo>
                      <a:pt x="1654" y="1160"/>
                    </a:lnTo>
                    <a:lnTo>
                      <a:pt x="1633" y="1170"/>
                    </a:lnTo>
                    <a:lnTo>
                      <a:pt x="1614" y="1179"/>
                    </a:lnTo>
                    <a:lnTo>
                      <a:pt x="1596" y="1189"/>
                    </a:lnTo>
                    <a:lnTo>
                      <a:pt x="1579" y="1201"/>
                    </a:lnTo>
                    <a:lnTo>
                      <a:pt x="1563" y="1211"/>
                    </a:lnTo>
                    <a:lnTo>
                      <a:pt x="1547" y="1222"/>
                    </a:lnTo>
                    <a:lnTo>
                      <a:pt x="1533" y="1233"/>
                    </a:lnTo>
                    <a:lnTo>
                      <a:pt x="1519" y="1244"/>
                    </a:lnTo>
                    <a:lnTo>
                      <a:pt x="1507" y="1255"/>
                    </a:lnTo>
                    <a:lnTo>
                      <a:pt x="1496" y="1267"/>
                    </a:lnTo>
                    <a:lnTo>
                      <a:pt x="1486" y="1278"/>
                    </a:lnTo>
                    <a:lnTo>
                      <a:pt x="1476" y="1291"/>
                    </a:lnTo>
                    <a:lnTo>
                      <a:pt x="1467" y="1303"/>
                    </a:lnTo>
                    <a:lnTo>
                      <a:pt x="1458" y="1316"/>
                    </a:lnTo>
                    <a:lnTo>
                      <a:pt x="1451" y="1329"/>
                    </a:lnTo>
                    <a:lnTo>
                      <a:pt x="1443" y="1342"/>
                    </a:lnTo>
                    <a:lnTo>
                      <a:pt x="1437" y="1357"/>
                    </a:lnTo>
                    <a:lnTo>
                      <a:pt x="1431" y="1371"/>
                    </a:lnTo>
                    <a:lnTo>
                      <a:pt x="1426" y="1385"/>
                    </a:lnTo>
                    <a:lnTo>
                      <a:pt x="1421" y="1399"/>
                    </a:lnTo>
                    <a:lnTo>
                      <a:pt x="1417" y="1414"/>
                    </a:lnTo>
                    <a:lnTo>
                      <a:pt x="1413" y="1428"/>
                    </a:lnTo>
                    <a:lnTo>
                      <a:pt x="1409" y="1443"/>
                    </a:lnTo>
                    <a:lnTo>
                      <a:pt x="1407" y="1459"/>
                    </a:lnTo>
                    <a:lnTo>
                      <a:pt x="1406" y="1474"/>
                    </a:lnTo>
                    <a:lnTo>
                      <a:pt x="1405" y="1490"/>
                    </a:lnTo>
                    <a:lnTo>
                      <a:pt x="1404" y="1507"/>
                    </a:lnTo>
                    <a:lnTo>
                      <a:pt x="1405" y="1524"/>
                    </a:lnTo>
                    <a:lnTo>
                      <a:pt x="1406" y="1541"/>
                    </a:lnTo>
                    <a:lnTo>
                      <a:pt x="1407" y="1558"/>
                    </a:lnTo>
                    <a:lnTo>
                      <a:pt x="1409" y="1574"/>
                    </a:lnTo>
                    <a:lnTo>
                      <a:pt x="1413" y="1590"/>
                    </a:lnTo>
                    <a:lnTo>
                      <a:pt x="1417" y="1605"/>
                    </a:lnTo>
                    <a:lnTo>
                      <a:pt x="1421" y="1620"/>
                    </a:lnTo>
                    <a:lnTo>
                      <a:pt x="1426" y="1635"/>
                    </a:lnTo>
                    <a:lnTo>
                      <a:pt x="1431" y="1650"/>
                    </a:lnTo>
                    <a:lnTo>
                      <a:pt x="1437" y="1666"/>
                    </a:lnTo>
                    <a:lnTo>
                      <a:pt x="1444" y="1680"/>
                    </a:lnTo>
                    <a:lnTo>
                      <a:pt x="1451" y="1694"/>
                    </a:lnTo>
                    <a:lnTo>
                      <a:pt x="1459" y="1707"/>
                    </a:lnTo>
                    <a:lnTo>
                      <a:pt x="1468" y="1720"/>
                    </a:lnTo>
                    <a:lnTo>
                      <a:pt x="1477" y="1733"/>
                    </a:lnTo>
                    <a:lnTo>
                      <a:pt x="1487" y="1746"/>
                    </a:lnTo>
                    <a:lnTo>
                      <a:pt x="1497" y="1759"/>
                    </a:lnTo>
                    <a:lnTo>
                      <a:pt x="1509" y="1771"/>
                    </a:lnTo>
                    <a:lnTo>
                      <a:pt x="1521" y="1783"/>
                    </a:lnTo>
                    <a:lnTo>
                      <a:pt x="1535" y="1795"/>
                    </a:lnTo>
                    <a:lnTo>
                      <a:pt x="1549" y="1806"/>
                    </a:lnTo>
                    <a:lnTo>
                      <a:pt x="1565" y="1819"/>
                    </a:lnTo>
                    <a:lnTo>
                      <a:pt x="1581" y="1830"/>
                    </a:lnTo>
                    <a:lnTo>
                      <a:pt x="1598" y="1840"/>
                    </a:lnTo>
                    <a:lnTo>
                      <a:pt x="1616" y="1851"/>
                    </a:lnTo>
                    <a:lnTo>
                      <a:pt x="1635" y="1861"/>
                    </a:lnTo>
                    <a:lnTo>
                      <a:pt x="1655" y="1871"/>
                    </a:lnTo>
                    <a:lnTo>
                      <a:pt x="1676" y="1881"/>
                    </a:lnTo>
                    <a:lnTo>
                      <a:pt x="1699" y="1890"/>
                    </a:lnTo>
                    <a:lnTo>
                      <a:pt x="1721" y="1899"/>
                    </a:lnTo>
                    <a:lnTo>
                      <a:pt x="1745" y="1908"/>
                    </a:lnTo>
                    <a:lnTo>
                      <a:pt x="1769" y="1917"/>
                    </a:lnTo>
                    <a:lnTo>
                      <a:pt x="1769" y="1116"/>
                    </a:lnTo>
                    <a:close/>
                    <a:moveTo>
                      <a:pt x="2236" y="4194"/>
                    </a:moveTo>
                    <a:lnTo>
                      <a:pt x="2271" y="4186"/>
                    </a:lnTo>
                    <a:lnTo>
                      <a:pt x="2303" y="4178"/>
                    </a:lnTo>
                    <a:lnTo>
                      <a:pt x="2334" y="4169"/>
                    </a:lnTo>
                    <a:lnTo>
                      <a:pt x="2363" y="4160"/>
                    </a:lnTo>
                    <a:lnTo>
                      <a:pt x="2393" y="4150"/>
                    </a:lnTo>
                    <a:lnTo>
                      <a:pt x="2421" y="4139"/>
                    </a:lnTo>
                    <a:lnTo>
                      <a:pt x="2447" y="4128"/>
                    </a:lnTo>
                    <a:lnTo>
                      <a:pt x="2472" y="4115"/>
                    </a:lnTo>
                    <a:lnTo>
                      <a:pt x="2497" y="4103"/>
                    </a:lnTo>
                    <a:lnTo>
                      <a:pt x="2520" y="4090"/>
                    </a:lnTo>
                    <a:lnTo>
                      <a:pt x="2543" y="4076"/>
                    </a:lnTo>
                    <a:lnTo>
                      <a:pt x="2563" y="4062"/>
                    </a:lnTo>
                    <a:lnTo>
                      <a:pt x="2583" y="4047"/>
                    </a:lnTo>
                    <a:lnTo>
                      <a:pt x="2602" y="4032"/>
                    </a:lnTo>
                    <a:lnTo>
                      <a:pt x="2619" y="4016"/>
                    </a:lnTo>
                    <a:lnTo>
                      <a:pt x="2635" y="3999"/>
                    </a:lnTo>
                    <a:lnTo>
                      <a:pt x="2650" y="3982"/>
                    </a:lnTo>
                    <a:lnTo>
                      <a:pt x="2665" y="3964"/>
                    </a:lnTo>
                    <a:lnTo>
                      <a:pt x="2679" y="3946"/>
                    </a:lnTo>
                    <a:lnTo>
                      <a:pt x="2691" y="3928"/>
                    </a:lnTo>
                    <a:lnTo>
                      <a:pt x="2702" y="3910"/>
                    </a:lnTo>
                    <a:lnTo>
                      <a:pt x="2713" y="3892"/>
                    </a:lnTo>
                    <a:lnTo>
                      <a:pt x="2722" y="3873"/>
                    </a:lnTo>
                    <a:lnTo>
                      <a:pt x="2730" y="3854"/>
                    </a:lnTo>
                    <a:lnTo>
                      <a:pt x="2738" y="3835"/>
                    </a:lnTo>
                    <a:lnTo>
                      <a:pt x="2744" y="3815"/>
                    </a:lnTo>
                    <a:lnTo>
                      <a:pt x="2749" y="3795"/>
                    </a:lnTo>
                    <a:lnTo>
                      <a:pt x="2754" y="3775"/>
                    </a:lnTo>
                    <a:lnTo>
                      <a:pt x="2757" y="3755"/>
                    </a:lnTo>
                    <a:lnTo>
                      <a:pt x="2760" y="3735"/>
                    </a:lnTo>
                    <a:lnTo>
                      <a:pt x="2761" y="3714"/>
                    </a:lnTo>
                    <a:lnTo>
                      <a:pt x="2762" y="3694"/>
                    </a:lnTo>
                    <a:lnTo>
                      <a:pt x="2761" y="3675"/>
                    </a:lnTo>
                    <a:lnTo>
                      <a:pt x="2760" y="3656"/>
                    </a:lnTo>
                    <a:lnTo>
                      <a:pt x="2758" y="3639"/>
                    </a:lnTo>
                    <a:lnTo>
                      <a:pt x="2755" y="3621"/>
                    </a:lnTo>
                    <a:lnTo>
                      <a:pt x="2751" y="3604"/>
                    </a:lnTo>
                    <a:lnTo>
                      <a:pt x="2747" y="3586"/>
                    </a:lnTo>
                    <a:lnTo>
                      <a:pt x="2741" y="3569"/>
                    </a:lnTo>
                    <a:lnTo>
                      <a:pt x="2735" y="3552"/>
                    </a:lnTo>
                    <a:lnTo>
                      <a:pt x="2728" y="3536"/>
                    </a:lnTo>
                    <a:lnTo>
                      <a:pt x="2720" y="3519"/>
                    </a:lnTo>
                    <a:lnTo>
                      <a:pt x="2711" y="3502"/>
                    </a:lnTo>
                    <a:lnTo>
                      <a:pt x="2701" y="3486"/>
                    </a:lnTo>
                    <a:lnTo>
                      <a:pt x="2691" y="3469"/>
                    </a:lnTo>
                    <a:lnTo>
                      <a:pt x="2680" y="3454"/>
                    </a:lnTo>
                    <a:lnTo>
                      <a:pt x="2668" y="3438"/>
                    </a:lnTo>
                    <a:lnTo>
                      <a:pt x="2654" y="3422"/>
                    </a:lnTo>
                    <a:lnTo>
                      <a:pt x="2640" y="3407"/>
                    </a:lnTo>
                    <a:lnTo>
                      <a:pt x="2624" y="3392"/>
                    </a:lnTo>
                    <a:lnTo>
                      <a:pt x="2607" y="3377"/>
                    </a:lnTo>
                    <a:lnTo>
                      <a:pt x="2588" y="3362"/>
                    </a:lnTo>
                    <a:lnTo>
                      <a:pt x="2568" y="3346"/>
                    </a:lnTo>
                    <a:lnTo>
                      <a:pt x="2546" y="3332"/>
                    </a:lnTo>
                    <a:lnTo>
                      <a:pt x="2521" y="3318"/>
                    </a:lnTo>
                    <a:lnTo>
                      <a:pt x="2496" y="3303"/>
                    </a:lnTo>
                    <a:lnTo>
                      <a:pt x="2470" y="3289"/>
                    </a:lnTo>
                    <a:lnTo>
                      <a:pt x="2441" y="3275"/>
                    </a:lnTo>
                    <a:lnTo>
                      <a:pt x="2412" y="3261"/>
                    </a:lnTo>
                    <a:lnTo>
                      <a:pt x="2379" y="3247"/>
                    </a:lnTo>
                    <a:lnTo>
                      <a:pt x="2346" y="3234"/>
                    </a:lnTo>
                    <a:lnTo>
                      <a:pt x="2311" y="3220"/>
                    </a:lnTo>
                    <a:lnTo>
                      <a:pt x="2275" y="3207"/>
                    </a:lnTo>
                    <a:lnTo>
                      <a:pt x="2236" y="3192"/>
                    </a:lnTo>
                    <a:lnTo>
                      <a:pt x="2236" y="4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pic>
        <p:nvPicPr>
          <p:cNvPr id="14407" name="Picture 66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63913" y="1419225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8" name="Picture 66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17900" y="1885950"/>
            <a:ext cx="2587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9" name="Picture 66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0550" y="1885950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0" name="Picture 66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7525" y="2336800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1" name="Picture 66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75025" y="2339975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2" name="Picture 66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8563" y="2328863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3" name="Picture 66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24163" y="2763838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4" name="Picture 67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54363" y="2765425"/>
            <a:ext cx="2587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5" name="Picture 67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65525" y="2784475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6" name="Picture 67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84625" y="2784475"/>
            <a:ext cx="257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7" name="TextBox 675"/>
          <p:cNvSpPr txBox="1">
            <a:spLocks noChangeArrowheads="1"/>
          </p:cNvSpPr>
          <p:nvPr/>
        </p:nvSpPr>
        <p:spPr bwMode="auto">
          <a:xfrm>
            <a:off x="7169150" y="3524250"/>
            <a:ext cx="468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latin typeface="Helvetica Neue Light"/>
              </a:rPr>
              <a:t>Brownfield Operator – Gradual Upgrade to FTTH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latin typeface="Helvetica Neue Light"/>
              </a:rPr>
              <a:t>Greenfield Operator – Rapid FTTH Deployment  </a:t>
            </a:r>
          </a:p>
        </p:txBody>
      </p:sp>
      <p:sp>
        <p:nvSpPr>
          <p:cNvPr id="14418" name="标题 67"/>
          <p:cNvSpPr txBox="1">
            <a:spLocks/>
          </p:cNvSpPr>
          <p:nvPr/>
        </p:nvSpPr>
        <p:spPr bwMode="auto">
          <a:xfrm>
            <a:off x="17463" y="-106363"/>
            <a:ext cx="11174412" cy="90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47" tIns="60926" rIns="121847" bIns="60926" anchor="ctr"/>
          <a:lstStyle/>
          <a:p>
            <a:pPr defTabSz="1219200"/>
            <a:r>
              <a:rPr lang="en-US" altLang="zh-CN" sz="3200" b="1">
                <a:solidFill>
                  <a:srgbClr val="03007F"/>
                </a:solidFill>
                <a:ea typeface="SimSun" pitchFamily="2" charset="-122"/>
                <a:sym typeface="Arial" pitchFamily="34" charset="0"/>
              </a:rPr>
              <a:t>Technology &amp; Cost comparison </a:t>
            </a:r>
          </a:p>
        </p:txBody>
      </p:sp>
      <p:pic>
        <p:nvPicPr>
          <p:cNvPr id="14419" name="Picture 68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8413" y="1943100"/>
            <a:ext cx="752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0" name="Picture 68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65725" y="1504950"/>
            <a:ext cx="639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1" name="Picture 68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97475" y="2432050"/>
            <a:ext cx="5603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2" name="Picture 68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92663" y="2370138"/>
            <a:ext cx="685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3" name="Picture 68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97413" y="2792413"/>
            <a:ext cx="593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4" name="Picture 68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89525" y="2809875"/>
            <a:ext cx="593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5" name="Picture 69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68938" y="2830513"/>
            <a:ext cx="593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26" name="TextBox 692"/>
          <p:cNvSpPr txBox="1">
            <a:spLocks noChangeArrowheads="1"/>
          </p:cNvSpPr>
          <p:nvPr/>
        </p:nvSpPr>
        <p:spPr bwMode="auto">
          <a:xfrm>
            <a:off x="1158875" y="5338763"/>
            <a:ext cx="2216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 Neue Light"/>
              </a:rPr>
              <a:t>Fiber </a:t>
            </a:r>
          </a:p>
          <a:p>
            <a:r>
              <a:rPr lang="en-US">
                <a:latin typeface="Helvetica Neue Light"/>
              </a:rPr>
              <a:t>Copper </a:t>
            </a:r>
          </a:p>
        </p:txBody>
      </p:sp>
      <p:sp>
        <p:nvSpPr>
          <p:cNvPr id="694" name="Oval 693"/>
          <p:cNvSpPr/>
          <p:nvPr/>
        </p:nvSpPr>
        <p:spPr>
          <a:xfrm>
            <a:off x="981075" y="5461000"/>
            <a:ext cx="220663" cy="177800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977900" y="5716588"/>
            <a:ext cx="220663" cy="177800"/>
          </a:xfrm>
          <a:prstGeom prst="ellipse">
            <a:avLst/>
          </a:prstGeom>
          <a:solidFill>
            <a:srgbClr val="FF9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429" name="Rectangle 426"/>
          <p:cNvSpPr>
            <a:spLocks noChangeArrowheads="1"/>
          </p:cNvSpPr>
          <p:nvPr/>
        </p:nvSpPr>
        <p:spPr bwMode="auto">
          <a:xfrm>
            <a:off x="4852988" y="4554538"/>
            <a:ext cx="6969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ea typeface="SimSun" pitchFamily="2" charset="-122"/>
              </a:rPr>
              <a:t>Aggregation </a:t>
            </a:r>
          </a:p>
        </p:txBody>
      </p:sp>
      <p:sp>
        <p:nvSpPr>
          <p:cNvPr id="14430" name="Rectangle 426"/>
          <p:cNvSpPr>
            <a:spLocks noChangeArrowheads="1"/>
          </p:cNvSpPr>
          <p:nvPr/>
        </p:nvSpPr>
        <p:spPr bwMode="auto">
          <a:xfrm>
            <a:off x="8288338" y="5183188"/>
            <a:ext cx="6969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ea typeface="SimSun" pitchFamily="2" charset="-122"/>
              </a:rPr>
              <a:t>Aggregation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Reliance Jio Infocom Confedential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2175"/>
            <a:ext cx="12192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240213" y="6613525"/>
            <a:ext cx="3860800" cy="244475"/>
          </a:xfrm>
        </p:spPr>
        <p:txBody>
          <a:bodyPr/>
          <a:lstStyle/>
          <a:p>
            <a:pPr>
              <a:defRPr/>
            </a:pPr>
            <a:r>
              <a:rPr lang="en-IN"/>
              <a:t>Reliance Jio Infocom Confedential</a:t>
            </a:r>
          </a:p>
        </p:txBody>
      </p:sp>
      <p:sp>
        <p:nvSpPr>
          <p:cNvPr id="15364" name="标题 57"/>
          <p:cNvSpPr txBox="1">
            <a:spLocks/>
          </p:cNvSpPr>
          <p:nvPr/>
        </p:nvSpPr>
        <p:spPr bwMode="auto">
          <a:xfrm>
            <a:off x="74613" y="58738"/>
            <a:ext cx="11306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/>
          <a:lstStyle/>
          <a:p>
            <a:pPr defTabSz="1219200"/>
            <a:r>
              <a:rPr lang="en-US" altLang="zh-CN" sz="3200" b="1">
                <a:solidFill>
                  <a:srgbClr val="03007F"/>
                </a:solidFill>
                <a:ea typeface="SimSun" pitchFamily="2" charset="-122"/>
              </a:rPr>
              <a:t>Leading to Setup New Targets for Broadband</a:t>
            </a:r>
          </a:p>
        </p:txBody>
      </p:sp>
      <p:sp>
        <p:nvSpPr>
          <p:cNvPr id="5" name="矩形 59"/>
          <p:cNvSpPr/>
          <p:nvPr/>
        </p:nvSpPr>
        <p:spPr bwMode="auto">
          <a:xfrm rot="10800000">
            <a:off x="5000625" y="2544763"/>
            <a:ext cx="2116138" cy="1820862"/>
          </a:xfrm>
          <a:prstGeom prst="roundRect">
            <a:avLst>
              <a:gd name="adj" fmla="val 3865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6" tIns="60918" rIns="121836" bIns="60918" anchor="ctr"/>
          <a:lstStyle/>
          <a:p>
            <a:pPr algn="ctr" defTabSz="912813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6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6" name="矩形 59"/>
          <p:cNvSpPr/>
          <p:nvPr/>
        </p:nvSpPr>
        <p:spPr bwMode="auto">
          <a:xfrm rot="10800000">
            <a:off x="1789113" y="2544763"/>
            <a:ext cx="2076450" cy="1820862"/>
          </a:xfrm>
          <a:prstGeom prst="roundRect">
            <a:avLst>
              <a:gd name="adj" fmla="val 3865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6" tIns="60918" rIns="121836" bIns="60918" anchor="ctr"/>
          <a:lstStyle/>
          <a:p>
            <a:pPr algn="ctr" defTabSz="912813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600">
              <a:solidFill>
                <a:srgbClr val="10253F"/>
              </a:solidFill>
              <a:ea typeface="SimSun" pitchFamily="2" charset="-122"/>
            </a:endParaRPr>
          </a:p>
        </p:txBody>
      </p:sp>
      <p:pic>
        <p:nvPicPr>
          <p:cNvPr id="7" name="Picture 4" descr="C:\Users\l61349\Desktop\0013729a831e1494e0191d.jpg"/>
          <p:cNvPicPr>
            <a:picLocks noChangeAspect="1" noChangeArrowheads="1"/>
          </p:cNvPicPr>
          <p:nvPr/>
        </p:nvPicPr>
        <p:blipFill>
          <a:blip r:embed="rId3" cstate="print"/>
          <a:srcRect r="12676" b="14058"/>
          <a:stretch>
            <a:fillRect/>
          </a:stretch>
        </p:blipFill>
        <p:spPr bwMode="auto">
          <a:xfrm>
            <a:off x="5577428" y="2364113"/>
            <a:ext cx="877155" cy="42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42"/>
          <p:cNvSpPr/>
          <p:nvPr/>
        </p:nvSpPr>
        <p:spPr>
          <a:xfrm>
            <a:off x="5308600" y="2811463"/>
            <a:ext cx="1557338" cy="554037"/>
          </a:xfrm>
          <a:prstGeom prst="rect">
            <a:avLst/>
          </a:prstGeom>
        </p:spPr>
        <p:txBody>
          <a:bodyPr wrap="none" lIns="91334" tIns="45657" rIns="91334" bIns="45657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altLang="zh-CN" sz="1500" b="1" kern="0" dirty="0">
                <a:solidFill>
                  <a:srgbClr val="FFC000"/>
                </a:solidFill>
                <a:latin typeface="+mn-lt"/>
                <a:ea typeface="微软雅黑" pitchFamily="34" charset="-122"/>
                <a:sym typeface="Wingdings" pitchFamily="2" charset="2"/>
              </a:rPr>
              <a:t>Broadband China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altLang="zh-CN" sz="1500" b="1" kern="0" dirty="0">
                <a:solidFill>
                  <a:srgbClr val="FFC000"/>
                </a:solidFill>
                <a:latin typeface="+mn-lt"/>
                <a:ea typeface="微软雅黑" pitchFamily="34" charset="-122"/>
                <a:sym typeface="Wingdings" pitchFamily="2" charset="2"/>
              </a:rPr>
              <a:t> (2020)</a:t>
            </a:r>
          </a:p>
        </p:txBody>
      </p:sp>
      <p:sp>
        <p:nvSpPr>
          <p:cNvPr id="9" name="Rectangle 42"/>
          <p:cNvSpPr/>
          <p:nvPr/>
        </p:nvSpPr>
        <p:spPr>
          <a:xfrm>
            <a:off x="1751013" y="2811463"/>
            <a:ext cx="2117725" cy="554037"/>
          </a:xfrm>
          <a:prstGeom prst="rect">
            <a:avLst/>
          </a:prstGeom>
        </p:spPr>
        <p:txBody>
          <a:bodyPr lIns="91334" tIns="45657" rIns="91334" bIns="45657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altLang="zh-CN" sz="1500" b="1" kern="0" dirty="0">
                <a:solidFill>
                  <a:srgbClr val="FFC000"/>
                </a:solidFill>
                <a:latin typeface="+mn-lt"/>
                <a:ea typeface="微软雅黑" pitchFamily="34" charset="-122"/>
                <a:sym typeface="Wingdings" pitchFamily="2" charset="2"/>
              </a:rPr>
              <a:t>Digital Europe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altLang="zh-CN" sz="1500" b="1" kern="0" dirty="0">
                <a:solidFill>
                  <a:srgbClr val="FFC000"/>
                </a:solidFill>
                <a:latin typeface="+mn-lt"/>
                <a:ea typeface="微软雅黑" pitchFamily="34" charset="-122"/>
                <a:sym typeface="Wingdings" pitchFamily="2" charset="2"/>
              </a:rPr>
              <a:t>(2020)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12925" y="3865563"/>
            <a:ext cx="13255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4" tIns="45657" rIns="91334" bIns="45657">
            <a:spAutoFit/>
          </a:bodyPr>
          <a:lstStyle/>
          <a:p>
            <a:pPr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2699" kern="0" dirty="0">
                <a:solidFill>
                  <a:sysClr val="window" lastClr="FFFFFF"/>
                </a:solidFill>
                <a:latin typeface="Impact" pitchFamily="34" charset="0"/>
              </a:rPr>
              <a:t>30Mbps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27213" y="3271838"/>
            <a:ext cx="14573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4" tIns="45657" rIns="91334" bIns="45657">
            <a:spAutoFit/>
          </a:bodyPr>
          <a:lstStyle/>
          <a:p>
            <a:pPr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2699" kern="0" dirty="0">
                <a:solidFill>
                  <a:sysClr val="window" lastClr="FFFFFF"/>
                </a:solidFill>
                <a:latin typeface="Impact" pitchFamily="34" charset="0"/>
              </a:rPr>
              <a:t>100Mbps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091113" y="3271838"/>
            <a:ext cx="10302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4" tIns="45657" rIns="91334" bIns="45657">
            <a:spAutoFit/>
          </a:bodyPr>
          <a:lstStyle/>
          <a:p>
            <a:pPr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2699" kern="0" dirty="0">
                <a:solidFill>
                  <a:sysClr val="window" lastClr="FFFFFF"/>
                </a:solidFill>
                <a:latin typeface="Impact" pitchFamily="34" charset="0"/>
              </a:rPr>
              <a:t>1Gbps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000625" y="3865563"/>
            <a:ext cx="14541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57" rIns="91334" bIns="45657">
            <a:spAutoFit/>
          </a:bodyPr>
          <a:lstStyle/>
          <a:p>
            <a:pPr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2699" kern="0" dirty="0">
                <a:solidFill>
                  <a:sysClr val="window" lastClr="FFFFFF"/>
                </a:solidFill>
                <a:latin typeface="Impact" pitchFamily="34" charset="0"/>
              </a:rPr>
              <a:t>50Mbps 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245225" y="4060825"/>
            <a:ext cx="8890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57" rIns="91334" bIns="45657">
            <a:spAutoFit/>
          </a:bodyPr>
          <a:lstStyle/>
          <a:p>
            <a:pPr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900" i="1" kern="0" dirty="0">
                <a:solidFill>
                  <a:sysClr val="window" lastClr="FFFFFF"/>
                </a:solidFill>
                <a:latin typeface="Arial Narrow" pitchFamily="34" charset="0"/>
                <a:ea typeface="微软雅黑" pitchFamily="34" charset="-122"/>
              </a:rPr>
              <a:t>(common city)</a:t>
            </a:r>
          </a:p>
        </p:txBody>
      </p:sp>
      <p:sp>
        <p:nvSpPr>
          <p:cNvPr id="15" name="Rectangle 114"/>
          <p:cNvSpPr/>
          <p:nvPr/>
        </p:nvSpPr>
        <p:spPr>
          <a:xfrm>
            <a:off x="6083300" y="3476625"/>
            <a:ext cx="925513" cy="230188"/>
          </a:xfrm>
          <a:prstGeom prst="rect">
            <a:avLst/>
          </a:prstGeom>
        </p:spPr>
        <p:txBody>
          <a:bodyPr wrap="none" lIns="91334" tIns="45657" rIns="91334" bIns="45657">
            <a:spAutoFit/>
          </a:bodyPr>
          <a:lstStyle/>
          <a:p>
            <a:pPr algn="ctr"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900" i="1" kern="0" dirty="0">
                <a:solidFill>
                  <a:sysClr val="window" lastClr="FFFFFF"/>
                </a:solidFill>
                <a:latin typeface="+mn-lt"/>
                <a:ea typeface="微软雅黑" pitchFamily="34" charset="-122"/>
              </a:rPr>
              <a:t>(developed city)</a:t>
            </a:r>
          </a:p>
        </p:txBody>
      </p:sp>
      <p:sp>
        <p:nvSpPr>
          <p:cNvPr id="16" name="Rectangle 125"/>
          <p:cNvSpPr/>
          <p:nvPr/>
        </p:nvSpPr>
        <p:spPr>
          <a:xfrm>
            <a:off x="3194050" y="4060825"/>
            <a:ext cx="511175" cy="231775"/>
          </a:xfrm>
          <a:prstGeom prst="rect">
            <a:avLst/>
          </a:prstGeom>
        </p:spPr>
        <p:txBody>
          <a:bodyPr wrap="none" lIns="91334" tIns="45657" rIns="91334" bIns="45657">
            <a:spAutoFit/>
          </a:bodyPr>
          <a:lstStyle/>
          <a:p>
            <a:pPr algn="ctr"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900" i="1" kern="0" dirty="0">
                <a:solidFill>
                  <a:sysClr val="window" lastClr="FFFFFF"/>
                </a:solidFill>
                <a:latin typeface="+mn-lt"/>
                <a:ea typeface="微软雅黑" pitchFamily="34" charset="-122"/>
              </a:rPr>
              <a:t>(100%)</a:t>
            </a:r>
          </a:p>
        </p:txBody>
      </p:sp>
      <p:sp>
        <p:nvSpPr>
          <p:cNvPr id="17" name="Rectangle 126"/>
          <p:cNvSpPr/>
          <p:nvPr/>
        </p:nvSpPr>
        <p:spPr>
          <a:xfrm>
            <a:off x="3195638" y="3476625"/>
            <a:ext cx="528637" cy="230188"/>
          </a:xfrm>
          <a:prstGeom prst="rect">
            <a:avLst/>
          </a:prstGeom>
        </p:spPr>
        <p:txBody>
          <a:bodyPr wrap="none" lIns="91334" tIns="45657" rIns="91334" bIns="45657">
            <a:spAutoFit/>
          </a:bodyPr>
          <a:lstStyle/>
          <a:p>
            <a:pPr algn="ctr" defTabSz="914003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900" i="1" kern="0" dirty="0">
                <a:solidFill>
                  <a:sysClr val="window" lastClr="FFFFFF"/>
                </a:solidFill>
                <a:latin typeface="+mn-lt"/>
                <a:ea typeface="微软雅黑" pitchFamily="34" charset="-122"/>
              </a:rPr>
              <a:t>(  50% )</a:t>
            </a:r>
          </a:p>
        </p:txBody>
      </p:sp>
      <p:grpSp>
        <p:nvGrpSpPr>
          <p:cNvPr id="15378" name="组合 27"/>
          <p:cNvGrpSpPr>
            <a:grpSpLocks/>
          </p:cNvGrpSpPr>
          <p:nvPr/>
        </p:nvGrpSpPr>
        <p:grpSpPr bwMode="auto">
          <a:xfrm>
            <a:off x="8393113" y="2347913"/>
            <a:ext cx="2001837" cy="2017712"/>
            <a:chOff x="2079132" y="2661531"/>
            <a:chExt cx="2001764" cy="2017817"/>
          </a:xfrm>
        </p:grpSpPr>
        <p:sp>
          <p:nvSpPr>
            <p:cNvPr id="19" name="矩形 59"/>
            <p:cNvSpPr/>
            <p:nvPr/>
          </p:nvSpPr>
          <p:spPr bwMode="auto">
            <a:xfrm rot="10800000">
              <a:off x="2079132" y="2856803"/>
              <a:ext cx="2001764" cy="1822545"/>
            </a:xfrm>
            <a:prstGeom prst="roundRect">
              <a:avLst>
                <a:gd name="adj" fmla="val 3865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anchor="ctr"/>
            <a:lstStyle/>
            <a:p>
              <a:pPr algn="ctr" defTabSz="912813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60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0" name="Rectangle 42"/>
            <p:cNvSpPr/>
            <p:nvPr/>
          </p:nvSpPr>
          <p:spPr>
            <a:xfrm>
              <a:off x="2079132" y="3112404"/>
              <a:ext cx="1912867" cy="552479"/>
            </a:xfrm>
            <a:prstGeom prst="rect">
              <a:avLst/>
            </a:prstGeom>
          </p:spPr>
          <p:txBody>
            <a:bodyPr lIns="91341" tIns="45660" rIns="91341" bIns="45660">
              <a:spAutoFit/>
            </a:bodyPr>
            <a:lstStyle/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  <a:defRPr/>
              </a:pPr>
              <a:r>
                <a:rPr lang="en-US" altLang="zh-CN" sz="1500" b="1" kern="0" dirty="0">
                  <a:solidFill>
                    <a:srgbClr val="FFC000"/>
                  </a:solidFill>
                  <a:latin typeface="+mn-lt"/>
                  <a:ea typeface="微软雅黑" pitchFamily="34" charset="-122"/>
                  <a:sym typeface="Wingdings" pitchFamily="2" charset="2"/>
                </a:rPr>
                <a:t>Giga Korea </a:t>
              </a:r>
            </a:p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  <a:defRPr/>
              </a:pPr>
              <a:r>
                <a:rPr lang="en-US" altLang="zh-CN" sz="1500" b="1" kern="0" dirty="0">
                  <a:solidFill>
                    <a:srgbClr val="FFC000"/>
                  </a:solidFill>
                  <a:latin typeface="+mn-lt"/>
                  <a:ea typeface="微软雅黑" pitchFamily="34" charset="-122"/>
                  <a:sym typeface="Wingdings" pitchFamily="2" charset="2"/>
                </a:rPr>
                <a:t>(2020)</a:t>
              </a:r>
            </a:p>
          </p:txBody>
        </p:sp>
        <p:pic>
          <p:nvPicPr>
            <p:cNvPr id="21" name="Picture 3" descr="C:\Users\l61349\Desktop\thCAA28H7K.jpg"/>
            <p:cNvPicPr>
              <a:picLocks noChangeAspect="1" noChangeArrowheads="1"/>
            </p:cNvPicPr>
            <p:nvPr/>
          </p:nvPicPr>
          <p:blipFill>
            <a:blip r:embed="rId4" cstate="print"/>
            <a:srcRect t="7457" b="6800"/>
            <a:stretch>
              <a:fillRect/>
            </a:stretch>
          </p:blipFill>
          <p:spPr bwMode="auto">
            <a:xfrm>
              <a:off x="2640658" y="2661531"/>
              <a:ext cx="873149" cy="423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2180728" y="3572803"/>
              <a:ext cx="1214393" cy="50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41" tIns="45660" rIns="91341" bIns="45660">
              <a:spAutoFit/>
            </a:bodyPr>
            <a:lstStyle/>
            <a:p>
              <a:pPr defTabSz="914003" fontAlgn="auto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defRPr/>
              </a:pPr>
              <a:r>
                <a:rPr lang="en-US" altLang="zh-CN" sz="2699" kern="0" dirty="0">
                  <a:solidFill>
                    <a:sysClr val="window" lastClr="FFFFFF"/>
                  </a:solidFill>
                  <a:latin typeface="Impact" pitchFamily="34" charset="0"/>
                </a:rPr>
                <a:t>10Gbps</a:t>
              </a:r>
            </a:p>
          </p:txBody>
        </p:sp>
        <p:sp>
          <p:nvSpPr>
            <p:cNvPr id="23" name="Rectangle 119"/>
            <p:cNvSpPr/>
            <p:nvPr/>
          </p:nvSpPr>
          <p:spPr>
            <a:xfrm>
              <a:off x="3366547" y="3777601"/>
              <a:ext cx="423848" cy="230200"/>
            </a:xfrm>
            <a:prstGeom prst="rect">
              <a:avLst/>
            </a:prstGeom>
          </p:spPr>
          <p:txBody>
            <a:bodyPr wrap="none" lIns="91341" tIns="45660" rIns="91341" bIns="45660">
              <a:spAutoFit/>
            </a:bodyPr>
            <a:lstStyle/>
            <a:p>
              <a:pPr algn="ctr" defTabSz="914003" fontAlgn="auto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defRPr/>
              </a:pPr>
              <a:r>
                <a:rPr lang="en-US" altLang="zh-CN" sz="900" i="1" kern="0" dirty="0">
                  <a:solidFill>
                    <a:sysClr val="window" lastClr="FFFFFF"/>
                  </a:solidFill>
                  <a:latin typeface="+mn-lt"/>
                  <a:ea typeface="微软雅黑" pitchFamily="34" charset="-122"/>
                </a:rPr>
                <a:t>(SKT)</a:t>
              </a:r>
            </a:p>
          </p:txBody>
        </p: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2264862" y="4164971"/>
              <a:ext cx="1028662" cy="506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41" tIns="45660" rIns="91341" bIns="45660">
              <a:spAutoFit/>
            </a:bodyPr>
            <a:lstStyle/>
            <a:p>
              <a:pPr defTabSz="914003" fontAlgn="auto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defRPr/>
              </a:pPr>
              <a:r>
                <a:rPr lang="en-US" altLang="zh-CN" sz="2699" kern="0" dirty="0">
                  <a:solidFill>
                    <a:sysClr val="window" lastClr="FFFFFF"/>
                  </a:solidFill>
                  <a:latin typeface="Impact" pitchFamily="34" charset="0"/>
                </a:rPr>
                <a:t>1Gbps</a:t>
              </a:r>
            </a:p>
          </p:txBody>
        </p:sp>
        <p:sp>
          <p:nvSpPr>
            <p:cNvPr id="25" name="Rectangle 121"/>
            <p:cNvSpPr/>
            <p:nvPr/>
          </p:nvSpPr>
          <p:spPr>
            <a:xfrm>
              <a:off x="3222090" y="4368182"/>
              <a:ext cx="509568" cy="230200"/>
            </a:xfrm>
            <a:prstGeom prst="rect">
              <a:avLst/>
            </a:prstGeom>
          </p:spPr>
          <p:txBody>
            <a:bodyPr wrap="none" lIns="91341" tIns="45660" rIns="91341" bIns="45660">
              <a:spAutoFit/>
            </a:bodyPr>
            <a:lstStyle/>
            <a:p>
              <a:pPr algn="ctr" defTabSz="914003" fontAlgn="auto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defRPr/>
              </a:pPr>
              <a:r>
                <a:rPr lang="en-US" altLang="zh-CN" sz="900" i="1" kern="0" dirty="0">
                  <a:solidFill>
                    <a:sysClr val="window" lastClr="FFFFFF"/>
                  </a:solidFill>
                  <a:latin typeface="+mn-lt"/>
                  <a:ea typeface="微软雅黑" pitchFamily="34" charset="-122"/>
                </a:rPr>
                <a:t>(100%)</a:t>
              </a: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063" y="2283862"/>
            <a:ext cx="924925" cy="50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矩形 48"/>
          <p:cNvSpPr/>
          <p:nvPr/>
        </p:nvSpPr>
        <p:spPr>
          <a:xfrm flipH="1" flipV="1">
            <a:off x="1211263" y="4818063"/>
            <a:ext cx="9796462" cy="13477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6" tIns="60918" rIns="121836" bIns="60918" anchor="ctr"/>
          <a:lstStyle/>
          <a:p>
            <a:pPr algn="ctr" defTabSz="912813">
              <a:buClr>
                <a:srgbClr val="CC9900"/>
              </a:buClr>
            </a:pPr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15381" name="Picture 15" descr="  Png图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4984750"/>
            <a:ext cx="69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7" descr="  Png图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5825" y="4970463"/>
            <a:ext cx="652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" descr="  Png图标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6838" y="4946650"/>
            <a:ext cx="6572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67"/>
          <p:cNvSpPr/>
          <p:nvPr/>
        </p:nvSpPr>
        <p:spPr>
          <a:xfrm>
            <a:off x="1587500" y="5575300"/>
            <a:ext cx="1252538" cy="58420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algn="ctr" defTabSz="912813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Gigabit Germany</a:t>
            </a:r>
            <a:endParaRPr lang="zh-CN" altLang="en-US" sz="1600">
              <a:solidFill>
                <a:schemeClr val="bg1"/>
              </a:solidFill>
              <a:latin typeface="Helvetica Neue Light"/>
              <a:ea typeface="SimSun" pitchFamily="2" charset="-122"/>
              <a:sym typeface="+mn-lt"/>
            </a:endParaRPr>
          </a:p>
        </p:txBody>
      </p:sp>
      <p:sp>
        <p:nvSpPr>
          <p:cNvPr id="32" name="矩形 68"/>
          <p:cNvSpPr/>
          <p:nvPr/>
        </p:nvSpPr>
        <p:spPr>
          <a:xfrm>
            <a:off x="2879725" y="5584825"/>
            <a:ext cx="1741488" cy="58420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France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Tres Haut Debit</a:t>
            </a:r>
            <a:endParaRPr lang="zh-CN" altLang="en-US" sz="1600">
              <a:solidFill>
                <a:schemeClr val="bg1"/>
              </a:solidFill>
              <a:latin typeface="Helvetica Neue Light"/>
              <a:ea typeface="SimSun" pitchFamily="2" charset="-122"/>
              <a:sym typeface="+mn-lt"/>
            </a:endParaRPr>
          </a:p>
        </p:txBody>
      </p:sp>
      <p:sp>
        <p:nvSpPr>
          <p:cNvPr id="33" name="矩形 69"/>
          <p:cNvSpPr/>
          <p:nvPr/>
        </p:nvSpPr>
        <p:spPr>
          <a:xfrm>
            <a:off x="8601075" y="5581650"/>
            <a:ext cx="1814513" cy="58420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Digital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Thailand </a:t>
            </a:r>
            <a:endParaRPr lang="zh-CN" altLang="en-US" sz="1600">
              <a:solidFill>
                <a:schemeClr val="bg1"/>
              </a:solidFill>
              <a:latin typeface="Helvetica Neue Light"/>
              <a:ea typeface="SimSun" pitchFamily="2" charset="-122"/>
              <a:sym typeface="+mn-lt"/>
            </a:endParaRPr>
          </a:p>
        </p:txBody>
      </p:sp>
      <p:sp>
        <p:nvSpPr>
          <p:cNvPr id="34" name="矩形 70"/>
          <p:cNvSpPr/>
          <p:nvPr/>
        </p:nvSpPr>
        <p:spPr>
          <a:xfrm>
            <a:off x="4768850" y="5599113"/>
            <a:ext cx="1166813" cy="58420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Smart Singapore</a:t>
            </a:r>
          </a:p>
        </p:txBody>
      </p:sp>
      <p:sp>
        <p:nvSpPr>
          <p:cNvPr id="35" name="矩形 71"/>
          <p:cNvSpPr/>
          <p:nvPr/>
        </p:nvSpPr>
        <p:spPr>
          <a:xfrm>
            <a:off x="6051550" y="5588000"/>
            <a:ext cx="1457325" cy="58420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Saudi Arab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Vision 2030</a:t>
            </a:r>
            <a:endParaRPr lang="zh-CN" altLang="en-US" sz="1600">
              <a:solidFill>
                <a:schemeClr val="bg1"/>
              </a:solidFill>
              <a:latin typeface="Helvetica Neue Light"/>
              <a:ea typeface="SimSun" pitchFamily="2" charset="-122"/>
              <a:sym typeface="+mn-lt"/>
            </a:endParaRPr>
          </a:p>
        </p:txBody>
      </p:sp>
      <p:sp>
        <p:nvSpPr>
          <p:cNvPr id="36" name="矩形 72"/>
          <p:cNvSpPr/>
          <p:nvPr/>
        </p:nvSpPr>
        <p:spPr>
          <a:xfrm>
            <a:off x="7610475" y="5588000"/>
            <a:ext cx="1047750" cy="58420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Malaysia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Helvetica Neue Light"/>
                <a:ea typeface="SimSun" pitchFamily="2" charset="-122"/>
                <a:sym typeface="+mn-lt"/>
              </a:rPr>
              <a:t>CMAP</a:t>
            </a:r>
            <a:endParaRPr lang="zh-CN" altLang="en-US" sz="1600">
              <a:solidFill>
                <a:schemeClr val="bg1"/>
              </a:solidFill>
              <a:latin typeface="Helvetica Neue Light"/>
              <a:ea typeface="SimSun" pitchFamily="2" charset="-122"/>
              <a:sym typeface="+mn-lt"/>
            </a:endParaRPr>
          </a:p>
        </p:txBody>
      </p:sp>
      <p:pic>
        <p:nvPicPr>
          <p:cNvPr id="15390" name="Picture 6" descr="D:\3_template\多国国旗素材\133\Flagof_18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75225" y="491331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" descr="“malaysia flag transparent”的图片搜索结果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50163" y="4973638"/>
            <a:ext cx="9032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61"/>
          <p:cNvSpPr txBox="1"/>
          <p:nvPr/>
        </p:nvSpPr>
        <p:spPr>
          <a:xfrm>
            <a:off x="10118725" y="4954588"/>
            <a:ext cx="496888" cy="584200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</a:bodyPr>
          <a:lstStyle/>
          <a:p>
            <a:r>
              <a:rPr lang="en-US" altLang="zh-CN" sz="3100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...</a:t>
            </a:r>
            <a:endParaRPr lang="zh-CN" altLang="en-US" sz="3100">
              <a:solidFill>
                <a:schemeClr val="bg1"/>
              </a:solidFill>
              <a:latin typeface="Helvetica Neue Light"/>
              <a:ea typeface="SimSun" pitchFamily="2" charset="-122"/>
            </a:endParaRPr>
          </a:p>
        </p:txBody>
      </p:sp>
      <p:pic>
        <p:nvPicPr>
          <p:cNvPr id="15393" name="图片 7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04313" y="495458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8563"/>
            <a:ext cx="1219200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ounded Rectangle 56"/>
          <p:cNvSpPr/>
          <p:nvPr/>
        </p:nvSpPr>
        <p:spPr>
          <a:xfrm>
            <a:off x="0" y="1198563"/>
            <a:ext cx="12192000" cy="5278437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Reliance Jio Infocom Confedential</a:t>
            </a:r>
          </a:p>
        </p:txBody>
      </p:sp>
      <p:sp>
        <p:nvSpPr>
          <p:cNvPr id="4" name="TextBox 139"/>
          <p:cNvSpPr txBox="1"/>
          <p:nvPr/>
        </p:nvSpPr>
        <p:spPr>
          <a:xfrm>
            <a:off x="1071563" y="5624513"/>
            <a:ext cx="3857625" cy="225425"/>
          </a:xfrm>
          <a:prstGeom prst="rect">
            <a:avLst/>
          </a:prstGeom>
          <a:noFill/>
        </p:spPr>
        <p:txBody>
          <a:bodyPr wrap="none" lIns="54427" tIns="27214" rIns="54427" bIns="27214">
            <a:spAutoFit/>
          </a:bodyPr>
          <a:lstStyle/>
          <a:p>
            <a:r>
              <a:rPr lang="en-US" altLang="zh-CN" sz="1100" i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Source</a:t>
            </a:r>
            <a:r>
              <a:rPr lang="zh-CN" altLang="en-US" sz="1100" i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：</a:t>
            </a:r>
            <a:r>
              <a:rPr lang="en-US" altLang="zh-CN" sz="1100" i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Impacts of Broadband on the Economy, ITU, 2012</a:t>
            </a:r>
            <a:endParaRPr lang="en-US" sz="1100" i="1">
              <a:solidFill>
                <a:schemeClr val="bg1"/>
              </a:solidFill>
              <a:latin typeface="Helvetica Neue Light"/>
            </a:endParaRPr>
          </a:p>
        </p:txBody>
      </p:sp>
      <p:grpSp>
        <p:nvGrpSpPr>
          <p:cNvPr id="16390" name="组合 4"/>
          <p:cNvGrpSpPr>
            <a:grpSpLocks noChangeAspect="1"/>
          </p:cNvGrpSpPr>
          <p:nvPr/>
        </p:nvGrpSpPr>
        <p:grpSpPr bwMode="auto">
          <a:xfrm>
            <a:off x="987425" y="1862138"/>
            <a:ext cx="4367213" cy="3757612"/>
            <a:chOff x="-3275" y="1208885"/>
            <a:chExt cx="5236767" cy="4503679"/>
          </a:xfrm>
        </p:grpSpPr>
        <p:sp>
          <p:nvSpPr>
            <p:cNvPr id="6" name="îṣļîḑé-TextBox 84"/>
            <p:cNvSpPr txBox="1">
              <a:spLocks/>
            </p:cNvSpPr>
            <p:nvPr/>
          </p:nvSpPr>
          <p:spPr bwMode="auto">
            <a:xfrm>
              <a:off x="1753736" y="1208885"/>
              <a:ext cx="1678963" cy="492797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769" b="1" dirty="0">
                  <a:solidFill>
                    <a:schemeClr val="bg1"/>
                  </a:solidFill>
                  <a:latin typeface="+mn-lt"/>
                  <a:cs typeface="+mn-cs"/>
                </a:rPr>
                <a:t>+1.3% </a:t>
              </a:r>
              <a:r>
                <a:rPr lang="en-US" altLang="zh-CN" sz="1415" b="1" dirty="0">
                  <a:solidFill>
                    <a:schemeClr val="bg1"/>
                  </a:solidFill>
                  <a:latin typeface="+mn-lt"/>
                  <a:cs typeface="+mn-cs"/>
                </a:rPr>
                <a:t>GDP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517691" y="2860424"/>
              <a:ext cx="2057776" cy="104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8570" tIns="28570" rIns="28570" bIns="28570">
              <a:spAutoFit/>
            </a:bodyPr>
            <a:lstStyle/>
            <a:p>
              <a:pPr algn="ctr" fontAlgn="ctr">
                <a:buSzPct val="100000"/>
                <a:defRPr/>
              </a:pPr>
              <a:r>
                <a:rPr lang="en-US" altLang="zh-CN" sz="2122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+10% </a:t>
              </a:r>
            </a:p>
            <a:p>
              <a:pPr algn="ctr" fontAlgn="ctr">
                <a:buSzPct val="100000"/>
                <a:defRPr/>
              </a:pPr>
              <a:r>
                <a:rPr lang="en-US" altLang="zh-CN" sz="1587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Broadband </a:t>
              </a:r>
            </a:p>
            <a:p>
              <a:pPr algn="ctr" fontAlgn="ctr">
                <a:buSzPct val="100000"/>
                <a:defRPr/>
              </a:pPr>
              <a:r>
                <a:rPr lang="en-US" altLang="zh-CN" sz="1587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penetration</a:t>
              </a:r>
            </a:p>
          </p:txBody>
        </p:sp>
        <p:grpSp>
          <p:nvGrpSpPr>
            <p:cNvPr id="16415" name="组合 3"/>
            <p:cNvGrpSpPr>
              <a:grpSpLocks noChangeAspect="1"/>
            </p:cNvGrpSpPr>
            <p:nvPr/>
          </p:nvGrpSpPr>
          <p:grpSpPr bwMode="auto">
            <a:xfrm>
              <a:off x="561276" y="1526575"/>
              <a:ext cx="3780000" cy="3826418"/>
              <a:chOff x="561276" y="1526575"/>
              <a:chExt cx="4024638" cy="4074060"/>
            </a:xfrm>
          </p:grpSpPr>
          <p:sp>
            <p:nvSpPr>
              <p:cNvPr id="29" name="îṣļîḑé-Freeform: Shape 68"/>
              <p:cNvSpPr>
                <a:spLocks/>
              </p:cNvSpPr>
              <p:nvPr/>
            </p:nvSpPr>
            <p:spPr bwMode="auto">
              <a:xfrm>
                <a:off x="1905901" y="4229104"/>
                <a:ext cx="2326749" cy="1371492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370" y="226"/>
                  </a:cxn>
                  <a:cxn ang="0">
                    <a:pos x="0" y="56"/>
                  </a:cxn>
                  <a:cxn ang="0">
                    <a:pos x="266" y="115"/>
                  </a:cxn>
                  <a:cxn ang="0">
                    <a:pos x="471" y="0"/>
                  </a:cxn>
                </a:cxnLst>
                <a:rect l="0" t="0" r="r" b="b"/>
                <a:pathLst>
                  <a:path w="504" h="296">
                    <a:moveTo>
                      <a:pt x="471" y="0"/>
                    </a:moveTo>
                    <a:cubicBezTo>
                      <a:pt x="471" y="0"/>
                      <a:pt x="504" y="170"/>
                      <a:pt x="370" y="226"/>
                    </a:cubicBezTo>
                    <a:cubicBezTo>
                      <a:pt x="205" y="296"/>
                      <a:pt x="0" y="56"/>
                      <a:pt x="0" y="56"/>
                    </a:cubicBezTo>
                    <a:cubicBezTo>
                      <a:pt x="0" y="56"/>
                      <a:pt x="124" y="151"/>
                      <a:pt x="266" y="115"/>
                    </a:cubicBezTo>
                    <a:cubicBezTo>
                      <a:pt x="365" y="89"/>
                      <a:pt x="471" y="0"/>
                      <a:pt x="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6423" name="组合 61"/>
              <p:cNvGrpSpPr>
                <a:grpSpLocks/>
              </p:cNvGrpSpPr>
              <p:nvPr/>
            </p:nvGrpSpPr>
            <p:grpSpPr bwMode="auto">
              <a:xfrm>
                <a:off x="845008" y="3186726"/>
                <a:ext cx="1680571" cy="2374624"/>
                <a:chOff x="4762516" y="3410693"/>
                <a:chExt cx="1680571" cy="2374624"/>
              </a:xfrm>
            </p:grpSpPr>
            <p:sp>
              <p:nvSpPr>
                <p:cNvPr id="38" name="îṣļîḑé-Freeform: Shape 69"/>
                <p:cNvSpPr>
                  <a:spLocks/>
                </p:cNvSpPr>
                <p:nvPr/>
              </p:nvSpPr>
              <p:spPr bwMode="auto">
                <a:xfrm>
                  <a:off x="4763401" y="3409767"/>
                  <a:ext cx="1680205" cy="2376305"/>
                </a:xfrm>
                <a:custGeom>
                  <a:avLst/>
                  <a:gdLst/>
                  <a:ahLst/>
                  <a:cxnLst>
                    <a:cxn ang="0">
                      <a:pos x="363" y="431"/>
                    </a:cxn>
                    <a:cxn ang="0">
                      <a:pos x="116" y="404"/>
                    </a:cxn>
                    <a:cxn ang="0">
                      <a:pos x="164" y="0"/>
                    </a:cxn>
                    <a:cxn ang="0">
                      <a:pos x="190" y="271"/>
                    </a:cxn>
                    <a:cxn ang="0">
                      <a:pos x="363" y="431"/>
                    </a:cxn>
                  </a:cxnLst>
                  <a:rect l="0" t="0" r="r" b="b"/>
                  <a:pathLst>
                    <a:path w="363" h="514">
                      <a:moveTo>
                        <a:pt x="363" y="431"/>
                      </a:moveTo>
                      <a:cubicBezTo>
                        <a:pt x="363" y="431"/>
                        <a:pt x="212" y="514"/>
                        <a:pt x="116" y="404"/>
                      </a:cubicBezTo>
                      <a:cubicBezTo>
                        <a:pt x="0" y="269"/>
                        <a:pt x="164" y="0"/>
                        <a:pt x="164" y="0"/>
                      </a:cubicBezTo>
                      <a:cubicBezTo>
                        <a:pt x="164" y="0"/>
                        <a:pt x="112" y="147"/>
                        <a:pt x="190" y="271"/>
                      </a:cubicBezTo>
                      <a:cubicBezTo>
                        <a:pt x="245" y="357"/>
                        <a:pt x="363" y="431"/>
                        <a:pt x="363" y="4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151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6432" name="factory_1532"/>
                <p:cNvSpPr>
                  <a:spLocks noChangeAspect="1"/>
                </p:cNvSpPr>
                <p:nvPr/>
              </p:nvSpPr>
              <p:spPr bwMode="auto">
                <a:xfrm>
                  <a:off x="5376049" y="4776360"/>
                  <a:ext cx="383299" cy="43445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63479" h="525335">
                      <a:moveTo>
                        <a:pt x="221584" y="392715"/>
                      </a:moveTo>
                      <a:lnTo>
                        <a:pt x="221584" y="471919"/>
                      </a:lnTo>
                      <a:lnTo>
                        <a:pt x="271440" y="471919"/>
                      </a:lnTo>
                      <a:lnTo>
                        <a:pt x="271440" y="392715"/>
                      </a:lnTo>
                      <a:close/>
                      <a:moveTo>
                        <a:pt x="134797" y="392715"/>
                      </a:moveTo>
                      <a:lnTo>
                        <a:pt x="134797" y="471919"/>
                      </a:lnTo>
                      <a:lnTo>
                        <a:pt x="184653" y="471919"/>
                      </a:lnTo>
                      <a:lnTo>
                        <a:pt x="184653" y="392715"/>
                      </a:lnTo>
                      <a:close/>
                      <a:moveTo>
                        <a:pt x="44317" y="392715"/>
                      </a:moveTo>
                      <a:lnTo>
                        <a:pt x="44317" y="471919"/>
                      </a:lnTo>
                      <a:lnTo>
                        <a:pt x="92326" y="471919"/>
                      </a:lnTo>
                      <a:lnTo>
                        <a:pt x="92326" y="392715"/>
                      </a:lnTo>
                      <a:close/>
                      <a:moveTo>
                        <a:pt x="0" y="368770"/>
                      </a:moveTo>
                      <a:lnTo>
                        <a:pt x="463479" y="368770"/>
                      </a:lnTo>
                      <a:lnTo>
                        <a:pt x="463479" y="525335"/>
                      </a:lnTo>
                      <a:lnTo>
                        <a:pt x="0" y="525335"/>
                      </a:lnTo>
                      <a:close/>
                      <a:moveTo>
                        <a:pt x="160648" y="211910"/>
                      </a:moveTo>
                      <a:lnTo>
                        <a:pt x="180960" y="276509"/>
                      </a:lnTo>
                      <a:lnTo>
                        <a:pt x="341608" y="211910"/>
                      </a:lnTo>
                      <a:lnTo>
                        <a:pt x="354534" y="276509"/>
                      </a:lnTo>
                      <a:lnTo>
                        <a:pt x="463479" y="276509"/>
                      </a:lnTo>
                      <a:lnTo>
                        <a:pt x="463479" y="344798"/>
                      </a:lnTo>
                      <a:lnTo>
                        <a:pt x="0" y="344798"/>
                      </a:lnTo>
                      <a:lnTo>
                        <a:pt x="0" y="276509"/>
                      </a:lnTo>
                      <a:close/>
                      <a:moveTo>
                        <a:pt x="256600" y="57121"/>
                      </a:moveTo>
                      <a:lnTo>
                        <a:pt x="321120" y="57121"/>
                      </a:lnTo>
                      <a:lnTo>
                        <a:pt x="321120" y="202803"/>
                      </a:lnTo>
                      <a:lnTo>
                        <a:pt x="256600" y="224932"/>
                      </a:lnTo>
                      <a:close/>
                      <a:moveTo>
                        <a:pt x="79318" y="57121"/>
                      </a:moveTo>
                      <a:lnTo>
                        <a:pt x="144134" y="57121"/>
                      </a:lnTo>
                      <a:lnTo>
                        <a:pt x="144134" y="202803"/>
                      </a:lnTo>
                      <a:lnTo>
                        <a:pt x="79318" y="224932"/>
                      </a:lnTo>
                      <a:close/>
                      <a:moveTo>
                        <a:pt x="223520" y="13022"/>
                      </a:moveTo>
                      <a:lnTo>
                        <a:pt x="225363" y="13022"/>
                      </a:lnTo>
                      <a:cubicBezTo>
                        <a:pt x="230892" y="20362"/>
                        <a:pt x="236421" y="27702"/>
                        <a:pt x="240108" y="31372"/>
                      </a:cubicBezTo>
                      <a:cubicBezTo>
                        <a:pt x="243794" y="33207"/>
                        <a:pt x="245637" y="35042"/>
                        <a:pt x="249323" y="35042"/>
                      </a:cubicBezTo>
                      <a:cubicBezTo>
                        <a:pt x="251166" y="35042"/>
                        <a:pt x="254852" y="33207"/>
                        <a:pt x="260381" y="33207"/>
                      </a:cubicBezTo>
                      <a:cubicBezTo>
                        <a:pt x="264067" y="31372"/>
                        <a:pt x="267753" y="27702"/>
                        <a:pt x="271439" y="25867"/>
                      </a:cubicBezTo>
                      <a:cubicBezTo>
                        <a:pt x="275125" y="22197"/>
                        <a:pt x="278811" y="18527"/>
                        <a:pt x="286184" y="16692"/>
                      </a:cubicBezTo>
                      <a:cubicBezTo>
                        <a:pt x="289870" y="16692"/>
                        <a:pt x="293556" y="18527"/>
                        <a:pt x="295399" y="20362"/>
                      </a:cubicBezTo>
                      <a:cubicBezTo>
                        <a:pt x="299085" y="22197"/>
                        <a:pt x="300928" y="25867"/>
                        <a:pt x="300928" y="27702"/>
                      </a:cubicBezTo>
                      <a:cubicBezTo>
                        <a:pt x="302771" y="33207"/>
                        <a:pt x="302771" y="38712"/>
                        <a:pt x="299085" y="44216"/>
                      </a:cubicBezTo>
                      <a:cubicBezTo>
                        <a:pt x="295399" y="38712"/>
                        <a:pt x="293556" y="35042"/>
                        <a:pt x="291713" y="33207"/>
                      </a:cubicBezTo>
                      <a:cubicBezTo>
                        <a:pt x="289870" y="29537"/>
                        <a:pt x="288027" y="29537"/>
                        <a:pt x="286184" y="27702"/>
                      </a:cubicBezTo>
                      <a:cubicBezTo>
                        <a:pt x="282498" y="27702"/>
                        <a:pt x="278811" y="27702"/>
                        <a:pt x="273282" y="29537"/>
                      </a:cubicBezTo>
                      <a:cubicBezTo>
                        <a:pt x="269596" y="31372"/>
                        <a:pt x="267753" y="35042"/>
                        <a:pt x="264067" y="38712"/>
                      </a:cubicBezTo>
                      <a:cubicBezTo>
                        <a:pt x="260381" y="42381"/>
                        <a:pt x="256695" y="46051"/>
                        <a:pt x="249323" y="47886"/>
                      </a:cubicBezTo>
                      <a:cubicBezTo>
                        <a:pt x="243794" y="49721"/>
                        <a:pt x="236421" y="47886"/>
                        <a:pt x="232735" y="42381"/>
                      </a:cubicBezTo>
                      <a:cubicBezTo>
                        <a:pt x="223520" y="35042"/>
                        <a:pt x="221677" y="24032"/>
                        <a:pt x="223520" y="13022"/>
                      </a:cubicBezTo>
                      <a:close/>
                      <a:moveTo>
                        <a:pt x="10951" y="0"/>
                      </a:moveTo>
                      <a:lnTo>
                        <a:pt x="12799" y="0"/>
                      </a:lnTo>
                      <a:cubicBezTo>
                        <a:pt x="20194" y="11064"/>
                        <a:pt x="27588" y="22129"/>
                        <a:pt x="34982" y="29505"/>
                      </a:cubicBezTo>
                      <a:cubicBezTo>
                        <a:pt x="38679" y="31350"/>
                        <a:pt x="42376" y="33194"/>
                        <a:pt x="47922" y="33194"/>
                      </a:cubicBezTo>
                      <a:cubicBezTo>
                        <a:pt x="53468" y="33194"/>
                        <a:pt x="59013" y="31350"/>
                        <a:pt x="64559" y="29505"/>
                      </a:cubicBezTo>
                      <a:cubicBezTo>
                        <a:pt x="71953" y="25817"/>
                        <a:pt x="77499" y="22129"/>
                        <a:pt x="83045" y="18441"/>
                      </a:cubicBezTo>
                      <a:cubicBezTo>
                        <a:pt x="88590" y="14753"/>
                        <a:pt x="92287" y="9220"/>
                        <a:pt x="101530" y="7376"/>
                      </a:cubicBezTo>
                      <a:cubicBezTo>
                        <a:pt x="105227" y="7376"/>
                        <a:pt x="110773" y="9220"/>
                        <a:pt x="114470" y="11064"/>
                      </a:cubicBezTo>
                      <a:cubicBezTo>
                        <a:pt x="118167" y="14753"/>
                        <a:pt x="120016" y="18441"/>
                        <a:pt x="121864" y="22129"/>
                      </a:cubicBezTo>
                      <a:cubicBezTo>
                        <a:pt x="123713" y="29505"/>
                        <a:pt x="123713" y="36882"/>
                        <a:pt x="121864" y="44258"/>
                      </a:cubicBezTo>
                      <a:lnTo>
                        <a:pt x="120016" y="44258"/>
                      </a:lnTo>
                      <a:cubicBezTo>
                        <a:pt x="118167" y="36882"/>
                        <a:pt x="114470" y="31350"/>
                        <a:pt x="112622" y="25817"/>
                      </a:cubicBezTo>
                      <a:cubicBezTo>
                        <a:pt x="108924" y="22129"/>
                        <a:pt x="105227" y="20285"/>
                        <a:pt x="101530" y="18441"/>
                      </a:cubicBezTo>
                      <a:cubicBezTo>
                        <a:pt x="97833" y="18441"/>
                        <a:pt x="90439" y="18441"/>
                        <a:pt x="84893" y="22129"/>
                      </a:cubicBezTo>
                      <a:cubicBezTo>
                        <a:pt x="79348" y="25817"/>
                        <a:pt x="73802" y="29505"/>
                        <a:pt x="70105" y="35038"/>
                      </a:cubicBezTo>
                      <a:cubicBezTo>
                        <a:pt x="64559" y="40570"/>
                        <a:pt x="59013" y="44258"/>
                        <a:pt x="49771" y="46102"/>
                      </a:cubicBezTo>
                      <a:cubicBezTo>
                        <a:pt x="42376" y="47946"/>
                        <a:pt x="33134" y="46102"/>
                        <a:pt x="25739" y="40570"/>
                      </a:cubicBezTo>
                      <a:cubicBezTo>
                        <a:pt x="14648" y="29505"/>
                        <a:pt x="10951" y="14753"/>
                        <a:pt x="1095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31" name="îṣļîḑé-Freeform: Shape 66"/>
              <p:cNvSpPr>
                <a:spLocks/>
              </p:cNvSpPr>
              <p:nvPr/>
            </p:nvSpPr>
            <p:spPr bwMode="auto">
              <a:xfrm>
                <a:off x="1849151" y="1526639"/>
                <a:ext cx="1911259" cy="1794891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215" y="33"/>
                  </a:cxn>
                  <a:cxn ang="0">
                    <a:pos x="414" y="388"/>
                  </a:cxn>
                  <a:cxn ang="0">
                    <a:pos x="234" y="184"/>
                  </a:cxn>
                  <a:cxn ang="0">
                    <a:pos x="0" y="157"/>
                  </a:cxn>
                </a:cxnLst>
                <a:rect l="0" t="0" r="r" b="b"/>
                <a:pathLst>
                  <a:path w="414" h="388">
                    <a:moveTo>
                      <a:pt x="0" y="157"/>
                    </a:moveTo>
                    <a:cubicBezTo>
                      <a:pt x="0" y="157"/>
                      <a:pt x="73" y="0"/>
                      <a:pt x="215" y="33"/>
                    </a:cubicBezTo>
                    <a:cubicBezTo>
                      <a:pt x="389" y="74"/>
                      <a:pt x="414" y="388"/>
                      <a:pt x="414" y="388"/>
                    </a:cubicBezTo>
                    <a:cubicBezTo>
                      <a:pt x="414" y="388"/>
                      <a:pt x="370" y="238"/>
                      <a:pt x="234" y="184"/>
                    </a:cubicBezTo>
                    <a:cubicBezTo>
                      <a:pt x="139" y="146"/>
                      <a:pt x="0" y="157"/>
                      <a:pt x="0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6425" name="组合 69"/>
              <p:cNvGrpSpPr>
                <a:grpSpLocks/>
              </p:cNvGrpSpPr>
              <p:nvPr/>
            </p:nvGrpSpPr>
            <p:grpSpPr bwMode="auto">
              <a:xfrm>
                <a:off x="2431573" y="1761866"/>
                <a:ext cx="2154341" cy="2794100"/>
                <a:chOff x="6349081" y="1985833"/>
                <a:chExt cx="2154341" cy="2794100"/>
              </a:xfrm>
            </p:grpSpPr>
            <p:sp>
              <p:nvSpPr>
                <p:cNvPr id="36" name="îṣļîḑé-Freeform: Shape 67"/>
                <p:cNvSpPr>
                  <a:spLocks/>
                </p:cNvSpPr>
                <p:nvPr/>
              </p:nvSpPr>
              <p:spPr bwMode="auto">
                <a:xfrm>
                  <a:off x="7159061" y="2627794"/>
                  <a:ext cx="1343757" cy="2151437"/>
                </a:xfrm>
                <a:custGeom>
                  <a:avLst/>
                  <a:gdLst/>
                  <a:ahLst/>
                  <a:cxnLst>
                    <a:cxn ang="0">
                      <a:pos x="92" y="0"/>
                    </a:cxn>
                    <a:cxn ang="0">
                      <a:pos x="276" y="167"/>
                    </a:cxn>
                    <a:cxn ang="0">
                      <a:pos x="0" y="466"/>
                    </a:cxn>
                    <a:cxn ang="0">
                      <a:pos x="138" y="231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291" h="466">
                      <a:moveTo>
                        <a:pt x="92" y="0"/>
                      </a:moveTo>
                      <a:cubicBezTo>
                        <a:pt x="92" y="0"/>
                        <a:pt x="264" y="21"/>
                        <a:pt x="276" y="167"/>
                      </a:cubicBezTo>
                      <a:cubicBezTo>
                        <a:pt x="291" y="345"/>
                        <a:pt x="0" y="466"/>
                        <a:pt x="0" y="466"/>
                      </a:cubicBezTo>
                      <a:cubicBezTo>
                        <a:pt x="0" y="466"/>
                        <a:pt x="129" y="377"/>
                        <a:pt x="138" y="231"/>
                      </a:cubicBezTo>
                      <a:cubicBezTo>
                        <a:pt x="144" y="129"/>
                        <a:pt x="9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151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îṣļîḑé-Freeform: Shape 110"/>
                <p:cNvSpPr>
                  <a:spLocks/>
                </p:cNvSpPr>
                <p:nvPr/>
              </p:nvSpPr>
              <p:spPr bwMode="auto">
                <a:xfrm>
                  <a:off x="6348347" y="1985603"/>
                  <a:ext cx="460079" cy="421374"/>
                </a:xfrm>
                <a:custGeom>
                  <a:avLst/>
                  <a:gdLst>
                    <a:gd name="connsiteX0" fmla="*/ 32552 w 571147"/>
                    <a:gd name="connsiteY0" fmla="*/ 406999 h 577432"/>
                    <a:gd name="connsiteX1" fmla="*/ 111849 w 571147"/>
                    <a:gd name="connsiteY1" fmla="*/ 406999 h 577432"/>
                    <a:gd name="connsiteX2" fmla="*/ 137666 w 571147"/>
                    <a:gd name="connsiteY2" fmla="*/ 432794 h 577432"/>
                    <a:gd name="connsiteX3" fmla="*/ 137666 w 571147"/>
                    <a:gd name="connsiteY3" fmla="*/ 550715 h 577432"/>
                    <a:gd name="connsiteX4" fmla="*/ 111849 w 571147"/>
                    <a:gd name="connsiteY4" fmla="*/ 577432 h 577432"/>
                    <a:gd name="connsiteX5" fmla="*/ 32552 w 571147"/>
                    <a:gd name="connsiteY5" fmla="*/ 577432 h 577432"/>
                    <a:gd name="connsiteX6" fmla="*/ 6734 w 571147"/>
                    <a:gd name="connsiteY6" fmla="*/ 550715 h 577432"/>
                    <a:gd name="connsiteX7" fmla="*/ 6734 w 571147"/>
                    <a:gd name="connsiteY7" fmla="*/ 432794 h 577432"/>
                    <a:gd name="connsiteX8" fmla="*/ 32552 w 571147"/>
                    <a:gd name="connsiteY8" fmla="*/ 406999 h 577432"/>
                    <a:gd name="connsiteX9" fmla="*/ 236302 w 571147"/>
                    <a:gd name="connsiteY9" fmla="*/ 314976 h 577432"/>
                    <a:gd name="connsiteX10" fmla="*/ 315688 w 571147"/>
                    <a:gd name="connsiteY10" fmla="*/ 314976 h 577432"/>
                    <a:gd name="connsiteX11" fmla="*/ 341535 w 571147"/>
                    <a:gd name="connsiteY11" fmla="*/ 340761 h 577432"/>
                    <a:gd name="connsiteX12" fmla="*/ 341535 w 571147"/>
                    <a:gd name="connsiteY12" fmla="*/ 550726 h 577432"/>
                    <a:gd name="connsiteX13" fmla="*/ 315688 w 571147"/>
                    <a:gd name="connsiteY13" fmla="*/ 577432 h 577432"/>
                    <a:gd name="connsiteX14" fmla="*/ 236302 w 571147"/>
                    <a:gd name="connsiteY14" fmla="*/ 577432 h 577432"/>
                    <a:gd name="connsiteX15" fmla="*/ 210455 w 571147"/>
                    <a:gd name="connsiteY15" fmla="*/ 550726 h 577432"/>
                    <a:gd name="connsiteX16" fmla="*/ 210455 w 571147"/>
                    <a:gd name="connsiteY16" fmla="*/ 340761 h 577432"/>
                    <a:gd name="connsiteX17" fmla="*/ 236302 w 571147"/>
                    <a:gd name="connsiteY17" fmla="*/ 314976 h 577432"/>
                    <a:gd name="connsiteX18" fmla="*/ 440171 w 571147"/>
                    <a:gd name="connsiteY18" fmla="*/ 209935 h 577432"/>
                    <a:gd name="connsiteX19" fmla="*/ 518634 w 571147"/>
                    <a:gd name="connsiteY19" fmla="*/ 209935 h 577432"/>
                    <a:gd name="connsiteX20" fmla="*/ 545404 w 571147"/>
                    <a:gd name="connsiteY20" fmla="*/ 235724 h 577432"/>
                    <a:gd name="connsiteX21" fmla="*/ 545404 w 571147"/>
                    <a:gd name="connsiteY21" fmla="*/ 550722 h 577432"/>
                    <a:gd name="connsiteX22" fmla="*/ 518634 w 571147"/>
                    <a:gd name="connsiteY22" fmla="*/ 577432 h 577432"/>
                    <a:gd name="connsiteX23" fmla="*/ 440171 w 571147"/>
                    <a:gd name="connsiteY23" fmla="*/ 577432 h 577432"/>
                    <a:gd name="connsiteX24" fmla="*/ 414324 w 571147"/>
                    <a:gd name="connsiteY24" fmla="*/ 550722 h 577432"/>
                    <a:gd name="connsiteX25" fmla="*/ 414324 w 571147"/>
                    <a:gd name="connsiteY25" fmla="*/ 235724 h 577432"/>
                    <a:gd name="connsiteX26" fmla="*/ 440171 w 571147"/>
                    <a:gd name="connsiteY26" fmla="*/ 209935 h 577432"/>
                    <a:gd name="connsiteX27" fmla="*/ 296320 w 571147"/>
                    <a:gd name="connsiteY27" fmla="*/ 121530 h 577432"/>
                    <a:gd name="connsiteX28" fmla="*/ 361828 w 571147"/>
                    <a:gd name="connsiteY28" fmla="*/ 134423 h 577432"/>
                    <a:gd name="connsiteX29" fmla="*/ 370132 w 571147"/>
                    <a:gd name="connsiteY29" fmla="*/ 141791 h 577432"/>
                    <a:gd name="connsiteX30" fmla="*/ 371055 w 571147"/>
                    <a:gd name="connsiteY30" fmla="*/ 152843 h 577432"/>
                    <a:gd name="connsiteX31" fmla="*/ 346143 w 571147"/>
                    <a:gd name="connsiteY31" fmla="*/ 213626 h 577432"/>
                    <a:gd name="connsiteX32" fmla="*/ 334149 w 571147"/>
                    <a:gd name="connsiteY32" fmla="*/ 221915 h 577432"/>
                    <a:gd name="connsiteX33" fmla="*/ 333226 w 571147"/>
                    <a:gd name="connsiteY33" fmla="*/ 221915 h 577432"/>
                    <a:gd name="connsiteX34" fmla="*/ 322154 w 571147"/>
                    <a:gd name="connsiteY34" fmla="*/ 215468 h 577432"/>
                    <a:gd name="connsiteX35" fmla="*/ 308314 w 571147"/>
                    <a:gd name="connsiteY35" fmla="*/ 190602 h 577432"/>
                    <a:gd name="connsiteX36" fmla="*/ 19522 w 571147"/>
                    <a:gd name="connsiteY36" fmla="*/ 339798 h 577432"/>
                    <a:gd name="connsiteX37" fmla="*/ 13064 w 571147"/>
                    <a:gd name="connsiteY37" fmla="*/ 340719 h 577432"/>
                    <a:gd name="connsiteX38" fmla="*/ 1069 w 571147"/>
                    <a:gd name="connsiteY38" fmla="*/ 334272 h 577432"/>
                    <a:gd name="connsiteX39" fmla="*/ 7528 w 571147"/>
                    <a:gd name="connsiteY39" fmla="*/ 315853 h 577432"/>
                    <a:gd name="connsiteX40" fmla="*/ 296320 w 571147"/>
                    <a:gd name="connsiteY40" fmla="*/ 167578 h 577432"/>
                    <a:gd name="connsiteX41" fmla="*/ 281557 w 571147"/>
                    <a:gd name="connsiteY41" fmla="*/ 139949 h 577432"/>
                    <a:gd name="connsiteX42" fmla="*/ 283402 w 571147"/>
                    <a:gd name="connsiteY42" fmla="*/ 126135 h 577432"/>
                    <a:gd name="connsiteX43" fmla="*/ 296320 w 571147"/>
                    <a:gd name="connsiteY43" fmla="*/ 121530 h 577432"/>
                    <a:gd name="connsiteX44" fmla="*/ 484451 w 571147"/>
                    <a:gd name="connsiteY44" fmla="*/ 100307 h 577432"/>
                    <a:gd name="connsiteX45" fmla="*/ 502944 w 571147"/>
                    <a:gd name="connsiteY45" fmla="*/ 115101 h 577432"/>
                    <a:gd name="connsiteX46" fmla="*/ 484451 w 571147"/>
                    <a:gd name="connsiteY46" fmla="*/ 129896 h 577432"/>
                    <a:gd name="connsiteX47" fmla="*/ 475278 w 571147"/>
                    <a:gd name="connsiteY47" fmla="*/ 51633 h 577432"/>
                    <a:gd name="connsiteX48" fmla="*/ 475278 w 571147"/>
                    <a:gd name="connsiteY48" fmla="*/ 78263 h 577432"/>
                    <a:gd name="connsiteX49" fmla="*/ 458708 w 571147"/>
                    <a:gd name="connsiteY49" fmla="*/ 64489 h 577432"/>
                    <a:gd name="connsiteX50" fmla="*/ 475278 w 571147"/>
                    <a:gd name="connsiteY50" fmla="*/ 51633 h 577432"/>
                    <a:gd name="connsiteX51" fmla="*/ 479865 w 571147"/>
                    <a:gd name="connsiteY51" fmla="*/ 23014 h 577432"/>
                    <a:gd name="connsiteX52" fmla="*/ 475254 w 571147"/>
                    <a:gd name="connsiteY52" fmla="*/ 27617 h 577432"/>
                    <a:gd name="connsiteX53" fmla="*/ 475254 w 571147"/>
                    <a:gd name="connsiteY53" fmla="*/ 35901 h 577432"/>
                    <a:gd name="connsiteX54" fmla="*/ 439295 w 571147"/>
                    <a:gd name="connsiteY54" fmla="*/ 67200 h 577432"/>
                    <a:gd name="connsiteX55" fmla="*/ 475254 w 571147"/>
                    <a:gd name="connsiteY55" fmla="*/ 98499 h 577432"/>
                    <a:gd name="connsiteX56" fmla="*/ 475254 w 571147"/>
                    <a:gd name="connsiteY56" fmla="*/ 129798 h 577432"/>
                    <a:gd name="connsiteX57" fmla="*/ 446671 w 571147"/>
                    <a:gd name="connsiteY57" fmla="*/ 107704 h 577432"/>
                    <a:gd name="connsiteX58" fmla="*/ 437451 w 571147"/>
                    <a:gd name="connsiteY58" fmla="*/ 117830 h 577432"/>
                    <a:gd name="connsiteX59" fmla="*/ 475254 w 571147"/>
                    <a:gd name="connsiteY59" fmla="*/ 145447 h 577432"/>
                    <a:gd name="connsiteX60" fmla="*/ 475254 w 571147"/>
                    <a:gd name="connsiteY60" fmla="*/ 154652 h 577432"/>
                    <a:gd name="connsiteX61" fmla="*/ 479865 w 571147"/>
                    <a:gd name="connsiteY61" fmla="*/ 159255 h 577432"/>
                    <a:gd name="connsiteX62" fmla="*/ 484475 w 571147"/>
                    <a:gd name="connsiteY62" fmla="*/ 154652 h 577432"/>
                    <a:gd name="connsiteX63" fmla="*/ 484475 w 571147"/>
                    <a:gd name="connsiteY63" fmla="*/ 145447 h 577432"/>
                    <a:gd name="connsiteX64" fmla="*/ 522279 w 571147"/>
                    <a:gd name="connsiteY64" fmla="*/ 113228 h 577432"/>
                    <a:gd name="connsiteX65" fmla="*/ 484475 w 571147"/>
                    <a:gd name="connsiteY65" fmla="*/ 80088 h 577432"/>
                    <a:gd name="connsiteX66" fmla="*/ 484475 w 571147"/>
                    <a:gd name="connsiteY66" fmla="*/ 51551 h 577432"/>
                    <a:gd name="connsiteX67" fmla="*/ 511214 w 571147"/>
                    <a:gd name="connsiteY67" fmla="*/ 68121 h 577432"/>
                    <a:gd name="connsiteX68" fmla="*/ 520435 w 571147"/>
                    <a:gd name="connsiteY68" fmla="*/ 58915 h 577432"/>
                    <a:gd name="connsiteX69" fmla="*/ 484475 w 571147"/>
                    <a:gd name="connsiteY69" fmla="*/ 35901 h 577432"/>
                    <a:gd name="connsiteX70" fmla="*/ 484475 w 571147"/>
                    <a:gd name="connsiteY70" fmla="*/ 27617 h 577432"/>
                    <a:gd name="connsiteX71" fmla="*/ 479865 w 571147"/>
                    <a:gd name="connsiteY71" fmla="*/ 23014 h 577432"/>
                    <a:gd name="connsiteX72" fmla="*/ 479865 w 571147"/>
                    <a:gd name="connsiteY72" fmla="*/ 0 h 577432"/>
                    <a:gd name="connsiteX73" fmla="*/ 571147 w 571147"/>
                    <a:gd name="connsiteY73" fmla="*/ 91135 h 577432"/>
                    <a:gd name="connsiteX74" fmla="*/ 479865 w 571147"/>
                    <a:gd name="connsiteY74" fmla="*/ 182269 h 577432"/>
                    <a:gd name="connsiteX75" fmla="*/ 388582 w 571147"/>
                    <a:gd name="connsiteY75" fmla="*/ 91135 h 577432"/>
                    <a:gd name="connsiteX76" fmla="*/ 479865 w 571147"/>
                    <a:gd name="connsiteY76" fmla="*/ 0 h 57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71147" h="577432">
                      <a:moveTo>
                        <a:pt x="32552" y="406999"/>
                      </a:moveTo>
                      <a:lnTo>
                        <a:pt x="111849" y="406999"/>
                      </a:lnTo>
                      <a:cubicBezTo>
                        <a:pt x="125679" y="406999"/>
                        <a:pt x="137666" y="418054"/>
                        <a:pt x="137666" y="432794"/>
                      </a:cubicBezTo>
                      <a:lnTo>
                        <a:pt x="137666" y="550715"/>
                      </a:lnTo>
                      <a:cubicBezTo>
                        <a:pt x="137666" y="565456"/>
                        <a:pt x="125679" y="577432"/>
                        <a:pt x="111849" y="577432"/>
                      </a:cubicBezTo>
                      <a:lnTo>
                        <a:pt x="32552" y="577432"/>
                      </a:lnTo>
                      <a:cubicBezTo>
                        <a:pt x="18721" y="577432"/>
                        <a:pt x="6734" y="565456"/>
                        <a:pt x="6734" y="550715"/>
                      </a:cubicBezTo>
                      <a:lnTo>
                        <a:pt x="6734" y="432794"/>
                      </a:lnTo>
                      <a:cubicBezTo>
                        <a:pt x="6734" y="418054"/>
                        <a:pt x="18721" y="406999"/>
                        <a:pt x="32552" y="406999"/>
                      </a:cubicBezTo>
                      <a:close/>
                      <a:moveTo>
                        <a:pt x="236302" y="314976"/>
                      </a:moveTo>
                      <a:lnTo>
                        <a:pt x="315688" y="314976"/>
                      </a:lnTo>
                      <a:cubicBezTo>
                        <a:pt x="329535" y="314976"/>
                        <a:pt x="341535" y="326948"/>
                        <a:pt x="341535" y="340761"/>
                      </a:cubicBezTo>
                      <a:lnTo>
                        <a:pt x="341535" y="550726"/>
                      </a:lnTo>
                      <a:cubicBezTo>
                        <a:pt x="341535" y="565460"/>
                        <a:pt x="329535" y="577432"/>
                        <a:pt x="315688" y="577432"/>
                      </a:cubicBezTo>
                      <a:lnTo>
                        <a:pt x="236302" y="577432"/>
                      </a:lnTo>
                      <a:cubicBezTo>
                        <a:pt x="221532" y="577432"/>
                        <a:pt x="210455" y="565460"/>
                        <a:pt x="210455" y="550726"/>
                      </a:cubicBezTo>
                      <a:lnTo>
                        <a:pt x="210455" y="340761"/>
                      </a:lnTo>
                      <a:cubicBezTo>
                        <a:pt x="210455" y="326948"/>
                        <a:pt x="221532" y="314976"/>
                        <a:pt x="236302" y="314976"/>
                      </a:cubicBezTo>
                      <a:close/>
                      <a:moveTo>
                        <a:pt x="440171" y="209935"/>
                      </a:moveTo>
                      <a:lnTo>
                        <a:pt x="518634" y="209935"/>
                      </a:lnTo>
                      <a:cubicBezTo>
                        <a:pt x="533404" y="209935"/>
                        <a:pt x="545404" y="221909"/>
                        <a:pt x="545404" y="235724"/>
                      </a:cubicBezTo>
                      <a:lnTo>
                        <a:pt x="545404" y="550722"/>
                      </a:lnTo>
                      <a:cubicBezTo>
                        <a:pt x="545404" y="565458"/>
                        <a:pt x="533404" y="577432"/>
                        <a:pt x="518634" y="577432"/>
                      </a:cubicBezTo>
                      <a:lnTo>
                        <a:pt x="440171" y="577432"/>
                      </a:lnTo>
                      <a:cubicBezTo>
                        <a:pt x="425401" y="577432"/>
                        <a:pt x="414324" y="565458"/>
                        <a:pt x="414324" y="550722"/>
                      </a:cubicBezTo>
                      <a:lnTo>
                        <a:pt x="414324" y="235724"/>
                      </a:lnTo>
                      <a:cubicBezTo>
                        <a:pt x="414324" y="221909"/>
                        <a:pt x="425401" y="209935"/>
                        <a:pt x="440171" y="209935"/>
                      </a:cubicBezTo>
                      <a:close/>
                      <a:moveTo>
                        <a:pt x="296320" y="121530"/>
                      </a:moveTo>
                      <a:lnTo>
                        <a:pt x="361828" y="134423"/>
                      </a:lnTo>
                      <a:cubicBezTo>
                        <a:pt x="365519" y="135344"/>
                        <a:pt x="368287" y="138107"/>
                        <a:pt x="370132" y="141791"/>
                      </a:cubicBezTo>
                      <a:cubicBezTo>
                        <a:pt x="371977" y="144554"/>
                        <a:pt x="372900" y="149159"/>
                        <a:pt x="371055" y="152843"/>
                      </a:cubicBezTo>
                      <a:lnTo>
                        <a:pt x="346143" y="213626"/>
                      </a:lnTo>
                      <a:cubicBezTo>
                        <a:pt x="344298" y="219152"/>
                        <a:pt x="339684" y="221915"/>
                        <a:pt x="334149" y="221915"/>
                      </a:cubicBezTo>
                      <a:cubicBezTo>
                        <a:pt x="334149" y="221915"/>
                        <a:pt x="334149" y="221915"/>
                        <a:pt x="333226" y="221915"/>
                      </a:cubicBezTo>
                      <a:cubicBezTo>
                        <a:pt x="328613" y="221915"/>
                        <a:pt x="323999" y="219152"/>
                        <a:pt x="322154" y="215468"/>
                      </a:cubicBezTo>
                      <a:lnTo>
                        <a:pt x="308314" y="190602"/>
                      </a:lnTo>
                      <a:lnTo>
                        <a:pt x="19522" y="339798"/>
                      </a:lnTo>
                      <a:cubicBezTo>
                        <a:pt x="16754" y="340719"/>
                        <a:pt x="14909" y="340719"/>
                        <a:pt x="13064" y="340719"/>
                      </a:cubicBezTo>
                      <a:cubicBezTo>
                        <a:pt x="8450" y="340719"/>
                        <a:pt x="3837" y="337956"/>
                        <a:pt x="1069" y="334272"/>
                      </a:cubicBezTo>
                      <a:cubicBezTo>
                        <a:pt x="-1699" y="327826"/>
                        <a:pt x="1069" y="319537"/>
                        <a:pt x="7528" y="315853"/>
                      </a:cubicBezTo>
                      <a:lnTo>
                        <a:pt x="296320" y="167578"/>
                      </a:lnTo>
                      <a:lnTo>
                        <a:pt x="281557" y="139949"/>
                      </a:lnTo>
                      <a:cubicBezTo>
                        <a:pt x="279712" y="135344"/>
                        <a:pt x="279712" y="129819"/>
                        <a:pt x="283402" y="126135"/>
                      </a:cubicBezTo>
                      <a:cubicBezTo>
                        <a:pt x="286170" y="121530"/>
                        <a:pt x="291706" y="119688"/>
                        <a:pt x="296320" y="121530"/>
                      </a:cubicBezTo>
                      <a:close/>
                      <a:moveTo>
                        <a:pt x="484451" y="100307"/>
                      </a:moveTo>
                      <a:cubicBezTo>
                        <a:pt x="492773" y="102156"/>
                        <a:pt x="502944" y="104930"/>
                        <a:pt x="502944" y="115101"/>
                      </a:cubicBezTo>
                      <a:cubicBezTo>
                        <a:pt x="502944" y="125273"/>
                        <a:pt x="493698" y="128971"/>
                        <a:pt x="484451" y="129896"/>
                      </a:cubicBezTo>
                      <a:close/>
                      <a:moveTo>
                        <a:pt x="475278" y="51633"/>
                      </a:moveTo>
                      <a:lnTo>
                        <a:pt x="475278" y="78263"/>
                      </a:lnTo>
                      <a:cubicBezTo>
                        <a:pt x="464231" y="76426"/>
                        <a:pt x="458708" y="71835"/>
                        <a:pt x="458708" y="64489"/>
                      </a:cubicBezTo>
                      <a:cubicBezTo>
                        <a:pt x="458708" y="58061"/>
                        <a:pt x="465152" y="51633"/>
                        <a:pt x="475278" y="51633"/>
                      </a:cubicBezTo>
                      <a:close/>
                      <a:moveTo>
                        <a:pt x="479865" y="23014"/>
                      </a:moveTo>
                      <a:cubicBezTo>
                        <a:pt x="477098" y="23014"/>
                        <a:pt x="475254" y="25775"/>
                        <a:pt x="475254" y="27617"/>
                      </a:cubicBezTo>
                      <a:lnTo>
                        <a:pt x="475254" y="35901"/>
                      </a:lnTo>
                      <a:cubicBezTo>
                        <a:pt x="456813" y="36822"/>
                        <a:pt x="439295" y="46948"/>
                        <a:pt x="439295" y="67200"/>
                      </a:cubicBezTo>
                      <a:cubicBezTo>
                        <a:pt x="439295" y="84691"/>
                        <a:pt x="453125" y="93896"/>
                        <a:pt x="475254" y="98499"/>
                      </a:cubicBezTo>
                      <a:lnTo>
                        <a:pt x="475254" y="129798"/>
                      </a:lnTo>
                      <a:cubicBezTo>
                        <a:pt x="450359" y="128877"/>
                        <a:pt x="463268" y="107704"/>
                        <a:pt x="446671" y="107704"/>
                      </a:cubicBezTo>
                      <a:cubicBezTo>
                        <a:pt x="441139" y="107704"/>
                        <a:pt x="437451" y="111387"/>
                        <a:pt x="437451" y="117830"/>
                      </a:cubicBezTo>
                      <a:cubicBezTo>
                        <a:pt x="437451" y="129798"/>
                        <a:pt x="450359" y="144526"/>
                        <a:pt x="475254" y="145447"/>
                      </a:cubicBezTo>
                      <a:lnTo>
                        <a:pt x="475254" y="154652"/>
                      </a:lnTo>
                      <a:cubicBezTo>
                        <a:pt x="475254" y="157414"/>
                        <a:pt x="477098" y="159255"/>
                        <a:pt x="479865" y="159255"/>
                      </a:cubicBezTo>
                      <a:cubicBezTo>
                        <a:pt x="482631" y="159255"/>
                        <a:pt x="484475" y="157414"/>
                        <a:pt x="484475" y="154652"/>
                      </a:cubicBezTo>
                      <a:lnTo>
                        <a:pt x="484475" y="145447"/>
                      </a:lnTo>
                      <a:cubicBezTo>
                        <a:pt x="506604" y="143606"/>
                        <a:pt x="522279" y="133480"/>
                        <a:pt x="522279" y="113228"/>
                      </a:cubicBezTo>
                      <a:cubicBezTo>
                        <a:pt x="522279" y="90214"/>
                        <a:pt x="504760" y="84691"/>
                        <a:pt x="484475" y="80088"/>
                      </a:cubicBezTo>
                      <a:lnTo>
                        <a:pt x="484475" y="51551"/>
                      </a:lnTo>
                      <a:cubicBezTo>
                        <a:pt x="501072" y="51551"/>
                        <a:pt x="501072" y="68121"/>
                        <a:pt x="511214" y="68121"/>
                      </a:cubicBezTo>
                      <a:cubicBezTo>
                        <a:pt x="515824" y="68121"/>
                        <a:pt x="520435" y="64439"/>
                        <a:pt x="520435" y="58915"/>
                      </a:cubicBezTo>
                      <a:cubicBezTo>
                        <a:pt x="520435" y="43266"/>
                        <a:pt x="496461" y="35901"/>
                        <a:pt x="484475" y="35901"/>
                      </a:cubicBezTo>
                      <a:lnTo>
                        <a:pt x="484475" y="27617"/>
                      </a:lnTo>
                      <a:cubicBezTo>
                        <a:pt x="484475" y="25775"/>
                        <a:pt x="482631" y="23014"/>
                        <a:pt x="479865" y="23014"/>
                      </a:cubicBezTo>
                      <a:close/>
                      <a:moveTo>
                        <a:pt x="479865" y="0"/>
                      </a:moveTo>
                      <a:cubicBezTo>
                        <a:pt x="529655" y="0"/>
                        <a:pt x="571147" y="40504"/>
                        <a:pt x="571147" y="91135"/>
                      </a:cubicBezTo>
                      <a:cubicBezTo>
                        <a:pt x="571147" y="141765"/>
                        <a:pt x="529655" y="182269"/>
                        <a:pt x="479865" y="182269"/>
                      </a:cubicBezTo>
                      <a:cubicBezTo>
                        <a:pt x="429152" y="182269"/>
                        <a:pt x="388582" y="141765"/>
                        <a:pt x="388582" y="91135"/>
                      </a:cubicBezTo>
                      <a:cubicBezTo>
                        <a:pt x="388582" y="40504"/>
                        <a:pt x="429152" y="0"/>
                        <a:pt x="47986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50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301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952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604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255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905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555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206" algn="l" defTabSz="1219301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905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426" name="组合 71"/>
              <p:cNvGrpSpPr>
                <a:grpSpLocks/>
              </p:cNvGrpSpPr>
              <p:nvPr/>
            </p:nvGrpSpPr>
            <p:grpSpPr bwMode="auto">
              <a:xfrm>
                <a:off x="561276" y="2102770"/>
                <a:ext cx="2195655" cy="1828985"/>
                <a:chOff x="4478784" y="2326737"/>
                <a:chExt cx="2195655" cy="1828985"/>
              </a:xfrm>
            </p:grpSpPr>
            <p:sp>
              <p:nvSpPr>
                <p:cNvPr id="34" name="îṣļîḑé-Freeform: Shape 65"/>
                <p:cNvSpPr>
                  <a:spLocks/>
                </p:cNvSpPr>
                <p:nvPr/>
              </p:nvSpPr>
              <p:spPr bwMode="auto">
                <a:xfrm>
                  <a:off x="4479651" y="2325943"/>
                  <a:ext cx="2195008" cy="1829331"/>
                </a:xfrm>
                <a:custGeom>
                  <a:avLst/>
                  <a:gdLst/>
                  <a:ahLst/>
                  <a:cxnLst>
                    <a:cxn ang="0">
                      <a:pos x="126" y="396"/>
                    </a:cxn>
                    <a:cxn ang="0">
                      <a:pos x="76" y="153"/>
                    </a:cxn>
                    <a:cxn ang="0">
                      <a:pos x="475" y="73"/>
                    </a:cxn>
                    <a:cxn ang="0">
                      <a:pos x="225" y="182"/>
                    </a:cxn>
                    <a:cxn ang="0">
                      <a:pos x="126" y="396"/>
                    </a:cxn>
                  </a:cxnLst>
                  <a:rect l="0" t="0" r="r" b="b"/>
                  <a:pathLst>
                    <a:path w="475" h="396">
                      <a:moveTo>
                        <a:pt x="126" y="396"/>
                      </a:moveTo>
                      <a:cubicBezTo>
                        <a:pt x="126" y="396"/>
                        <a:pt x="0" y="278"/>
                        <a:pt x="76" y="153"/>
                      </a:cubicBezTo>
                      <a:cubicBezTo>
                        <a:pt x="168" y="0"/>
                        <a:pt x="475" y="73"/>
                        <a:pt x="475" y="73"/>
                      </a:cubicBezTo>
                      <a:cubicBezTo>
                        <a:pt x="475" y="73"/>
                        <a:pt x="318" y="70"/>
                        <a:pt x="225" y="182"/>
                      </a:cubicBezTo>
                      <a:cubicBezTo>
                        <a:pt x="160" y="261"/>
                        <a:pt x="126" y="396"/>
                        <a:pt x="126" y="396"/>
                      </a:cubicBezTo>
                      <a:close/>
                    </a:path>
                  </a:pathLst>
                </a:custGeom>
                <a:solidFill>
                  <a:srgbClr val="4276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151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6428" name="new-idea_69628"/>
                <p:cNvSpPr>
                  <a:spLocks noChangeAspect="1"/>
                </p:cNvSpPr>
                <p:nvPr/>
              </p:nvSpPr>
              <p:spPr bwMode="auto">
                <a:xfrm>
                  <a:off x="4945596" y="3010307"/>
                  <a:ext cx="383299" cy="43620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1355" h="583294">
                      <a:moveTo>
                        <a:pt x="218510" y="191021"/>
                      </a:moveTo>
                      <a:cubicBezTo>
                        <a:pt x="258561" y="191021"/>
                        <a:pt x="291225" y="223638"/>
                        <a:pt x="291225" y="263631"/>
                      </a:cubicBezTo>
                      <a:cubicBezTo>
                        <a:pt x="291225" y="285760"/>
                        <a:pt x="281168" y="306467"/>
                        <a:pt x="263723" y="320332"/>
                      </a:cubicBezTo>
                      <a:cubicBezTo>
                        <a:pt x="261320" y="322198"/>
                        <a:pt x="259985" y="325042"/>
                        <a:pt x="259985" y="327975"/>
                      </a:cubicBezTo>
                      <a:lnTo>
                        <a:pt x="259985" y="346994"/>
                      </a:lnTo>
                      <a:cubicBezTo>
                        <a:pt x="259985" y="359614"/>
                        <a:pt x="249750" y="369834"/>
                        <a:pt x="237111" y="369834"/>
                      </a:cubicBezTo>
                      <a:lnTo>
                        <a:pt x="199997" y="369834"/>
                      </a:lnTo>
                      <a:cubicBezTo>
                        <a:pt x="187359" y="369834"/>
                        <a:pt x="177123" y="359614"/>
                        <a:pt x="177123" y="346994"/>
                      </a:cubicBezTo>
                      <a:lnTo>
                        <a:pt x="177123" y="327975"/>
                      </a:lnTo>
                      <a:cubicBezTo>
                        <a:pt x="177123" y="325042"/>
                        <a:pt x="175788" y="322198"/>
                        <a:pt x="173474" y="320332"/>
                      </a:cubicBezTo>
                      <a:cubicBezTo>
                        <a:pt x="153449" y="304512"/>
                        <a:pt x="143391" y="279894"/>
                        <a:pt x="146506" y="254565"/>
                      </a:cubicBezTo>
                      <a:cubicBezTo>
                        <a:pt x="150422" y="221682"/>
                        <a:pt x="177212" y="195198"/>
                        <a:pt x="210144" y="191554"/>
                      </a:cubicBezTo>
                      <a:cubicBezTo>
                        <a:pt x="212992" y="191199"/>
                        <a:pt x="215751" y="191021"/>
                        <a:pt x="218510" y="191021"/>
                      </a:cubicBezTo>
                      <a:close/>
                      <a:moveTo>
                        <a:pt x="208005" y="172064"/>
                      </a:moveTo>
                      <a:cubicBezTo>
                        <a:pt x="166084" y="176686"/>
                        <a:pt x="132084" y="210370"/>
                        <a:pt x="127011" y="252142"/>
                      </a:cubicBezTo>
                      <a:cubicBezTo>
                        <a:pt x="123273" y="282715"/>
                        <a:pt x="134665" y="312400"/>
                        <a:pt x="157539" y="332575"/>
                      </a:cubicBezTo>
                      <a:lnTo>
                        <a:pt x="157539" y="346972"/>
                      </a:lnTo>
                      <a:cubicBezTo>
                        <a:pt x="157539" y="365636"/>
                        <a:pt x="169733" y="381368"/>
                        <a:pt x="186644" y="387056"/>
                      </a:cubicBezTo>
                      <a:lnTo>
                        <a:pt x="186644" y="403231"/>
                      </a:lnTo>
                      <a:cubicBezTo>
                        <a:pt x="186644" y="412296"/>
                        <a:pt x="193942" y="419673"/>
                        <a:pt x="203020" y="419673"/>
                      </a:cubicBezTo>
                      <a:lnTo>
                        <a:pt x="234083" y="419673"/>
                      </a:lnTo>
                      <a:cubicBezTo>
                        <a:pt x="243161" y="419673"/>
                        <a:pt x="250549" y="412296"/>
                        <a:pt x="250549" y="403231"/>
                      </a:cubicBezTo>
                      <a:lnTo>
                        <a:pt x="250549" y="387056"/>
                      </a:lnTo>
                      <a:cubicBezTo>
                        <a:pt x="267370" y="381368"/>
                        <a:pt x="279564" y="365636"/>
                        <a:pt x="279564" y="346972"/>
                      </a:cubicBezTo>
                      <a:lnTo>
                        <a:pt x="279564" y="332575"/>
                      </a:lnTo>
                      <a:cubicBezTo>
                        <a:pt x="299501" y="315066"/>
                        <a:pt x="310805" y="290181"/>
                        <a:pt x="310805" y="263607"/>
                      </a:cubicBezTo>
                      <a:cubicBezTo>
                        <a:pt x="310805" y="209303"/>
                        <a:pt x="263721" y="165843"/>
                        <a:pt x="208005" y="172064"/>
                      </a:cubicBezTo>
                      <a:close/>
                      <a:moveTo>
                        <a:pt x="121581" y="119627"/>
                      </a:moveTo>
                      <a:cubicBezTo>
                        <a:pt x="120068" y="119627"/>
                        <a:pt x="118555" y="120249"/>
                        <a:pt x="117487" y="121316"/>
                      </a:cubicBezTo>
                      <a:lnTo>
                        <a:pt x="111880" y="126915"/>
                      </a:lnTo>
                      <a:cubicBezTo>
                        <a:pt x="109566" y="129137"/>
                        <a:pt x="109566" y="132870"/>
                        <a:pt x="111880" y="135181"/>
                      </a:cubicBezTo>
                      <a:lnTo>
                        <a:pt x="129058" y="152334"/>
                      </a:lnTo>
                      <a:cubicBezTo>
                        <a:pt x="130126" y="153400"/>
                        <a:pt x="131639" y="154022"/>
                        <a:pt x="133152" y="154022"/>
                      </a:cubicBezTo>
                      <a:cubicBezTo>
                        <a:pt x="134754" y="154022"/>
                        <a:pt x="136267" y="153400"/>
                        <a:pt x="137335" y="152334"/>
                      </a:cubicBezTo>
                      <a:lnTo>
                        <a:pt x="142942" y="146735"/>
                      </a:lnTo>
                      <a:cubicBezTo>
                        <a:pt x="145168" y="144424"/>
                        <a:pt x="145168" y="140691"/>
                        <a:pt x="142942" y="138469"/>
                      </a:cubicBezTo>
                      <a:lnTo>
                        <a:pt x="125765" y="121316"/>
                      </a:lnTo>
                      <a:cubicBezTo>
                        <a:pt x="124697" y="120249"/>
                        <a:pt x="123184" y="119627"/>
                        <a:pt x="121581" y="119627"/>
                      </a:cubicBezTo>
                      <a:close/>
                      <a:moveTo>
                        <a:pt x="315522" y="117672"/>
                      </a:moveTo>
                      <a:cubicBezTo>
                        <a:pt x="313920" y="117672"/>
                        <a:pt x="312496" y="118294"/>
                        <a:pt x="311339" y="119361"/>
                      </a:cubicBezTo>
                      <a:lnTo>
                        <a:pt x="294250" y="136514"/>
                      </a:lnTo>
                      <a:cubicBezTo>
                        <a:pt x="291936" y="138825"/>
                        <a:pt x="291936" y="142468"/>
                        <a:pt x="294250" y="144779"/>
                      </a:cubicBezTo>
                      <a:lnTo>
                        <a:pt x="299768" y="150378"/>
                      </a:lnTo>
                      <a:cubicBezTo>
                        <a:pt x="300925" y="151445"/>
                        <a:pt x="302349" y="152067"/>
                        <a:pt x="303951" y="152067"/>
                      </a:cubicBezTo>
                      <a:cubicBezTo>
                        <a:pt x="305464" y="152067"/>
                        <a:pt x="306977" y="151445"/>
                        <a:pt x="308045" y="150378"/>
                      </a:cubicBezTo>
                      <a:lnTo>
                        <a:pt x="325223" y="133225"/>
                      </a:lnTo>
                      <a:cubicBezTo>
                        <a:pt x="327537" y="130915"/>
                        <a:pt x="327537" y="127271"/>
                        <a:pt x="325223" y="124960"/>
                      </a:cubicBezTo>
                      <a:lnTo>
                        <a:pt x="319616" y="119361"/>
                      </a:lnTo>
                      <a:cubicBezTo>
                        <a:pt x="318548" y="118294"/>
                        <a:pt x="317035" y="117672"/>
                        <a:pt x="315522" y="117672"/>
                      </a:cubicBezTo>
                      <a:close/>
                      <a:moveTo>
                        <a:pt x="214591" y="82921"/>
                      </a:moveTo>
                      <a:cubicBezTo>
                        <a:pt x="211387" y="82921"/>
                        <a:pt x="208717" y="85588"/>
                        <a:pt x="208717" y="88787"/>
                      </a:cubicBezTo>
                      <a:lnTo>
                        <a:pt x="208717" y="121138"/>
                      </a:lnTo>
                      <a:cubicBezTo>
                        <a:pt x="208717" y="124427"/>
                        <a:pt x="211387" y="127004"/>
                        <a:pt x="214591" y="127004"/>
                      </a:cubicBezTo>
                      <a:lnTo>
                        <a:pt x="222512" y="127004"/>
                      </a:lnTo>
                      <a:cubicBezTo>
                        <a:pt x="225716" y="127004"/>
                        <a:pt x="228387" y="124427"/>
                        <a:pt x="228387" y="121138"/>
                      </a:cubicBezTo>
                      <a:lnTo>
                        <a:pt x="228387" y="88787"/>
                      </a:lnTo>
                      <a:cubicBezTo>
                        <a:pt x="228387" y="85588"/>
                        <a:pt x="225716" y="82921"/>
                        <a:pt x="222512" y="82921"/>
                      </a:cubicBezTo>
                      <a:close/>
                      <a:moveTo>
                        <a:pt x="249125" y="0"/>
                      </a:moveTo>
                      <a:cubicBezTo>
                        <a:pt x="328071" y="0"/>
                        <a:pt x="396427" y="37506"/>
                        <a:pt x="430337" y="92342"/>
                      </a:cubicBezTo>
                      <a:cubicBezTo>
                        <a:pt x="449384" y="116961"/>
                        <a:pt x="478489" y="280404"/>
                        <a:pt x="490504" y="347239"/>
                      </a:cubicBezTo>
                      <a:cubicBezTo>
                        <a:pt x="491661" y="353905"/>
                        <a:pt x="492195" y="360748"/>
                        <a:pt x="488368" y="366436"/>
                      </a:cubicBezTo>
                      <a:cubicBezTo>
                        <a:pt x="484452" y="372124"/>
                        <a:pt x="478044" y="375502"/>
                        <a:pt x="471279" y="375502"/>
                      </a:cubicBezTo>
                      <a:lnTo>
                        <a:pt x="443421" y="375502"/>
                      </a:lnTo>
                      <a:cubicBezTo>
                        <a:pt x="431761" y="455046"/>
                        <a:pt x="445735" y="510593"/>
                        <a:pt x="395448" y="517081"/>
                      </a:cubicBezTo>
                      <a:cubicBezTo>
                        <a:pt x="392243" y="517437"/>
                        <a:pt x="361270" y="517437"/>
                        <a:pt x="335548" y="517259"/>
                      </a:cubicBezTo>
                      <a:cubicBezTo>
                        <a:pt x="326291" y="517259"/>
                        <a:pt x="317391" y="520903"/>
                        <a:pt x="310894" y="527391"/>
                      </a:cubicBezTo>
                      <a:cubicBezTo>
                        <a:pt x="304307" y="533879"/>
                        <a:pt x="300569" y="542767"/>
                        <a:pt x="300569" y="552010"/>
                      </a:cubicBezTo>
                      <a:lnTo>
                        <a:pt x="300569" y="568452"/>
                      </a:lnTo>
                      <a:cubicBezTo>
                        <a:pt x="300569" y="576628"/>
                        <a:pt x="293983" y="583294"/>
                        <a:pt x="285705" y="583294"/>
                      </a:cubicBezTo>
                      <a:lnTo>
                        <a:pt x="104315" y="583294"/>
                      </a:lnTo>
                      <a:cubicBezTo>
                        <a:pt x="96037" y="583294"/>
                        <a:pt x="89362" y="576628"/>
                        <a:pt x="89362" y="568452"/>
                      </a:cubicBezTo>
                      <a:lnTo>
                        <a:pt x="89362" y="458601"/>
                      </a:lnTo>
                      <a:cubicBezTo>
                        <a:pt x="89362" y="441359"/>
                        <a:pt x="82242" y="424917"/>
                        <a:pt x="69603" y="413096"/>
                      </a:cubicBezTo>
                      <a:cubicBezTo>
                        <a:pt x="37472" y="383056"/>
                        <a:pt x="-7831" y="348306"/>
                        <a:pt x="1159" y="186196"/>
                      </a:cubicBezTo>
                      <a:cubicBezTo>
                        <a:pt x="10326" y="20619"/>
                        <a:pt x="136534" y="0"/>
                        <a:pt x="2491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  <p:sp>
          <p:nvSpPr>
            <p:cNvPr id="9" name="îṣļîḑé-TextBox 84"/>
            <p:cNvSpPr txBox="1">
              <a:spLocks/>
            </p:cNvSpPr>
            <p:nvPr/>
          </p:nvSpPr>
          <p:spPr bwMode="auto">
            <a:xfrm>
              <a:off x="3876234" y="3979209"/>
              <a:ext cx="1296343" cy="831477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7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+5~20%</a:t>
              </a:r>
              <a:endParaRPr lang="zh-CN" altLang="en-US" sz="1700" b="1">
                <a:solidFill>
                  <a:schemeClr val="bg1"/>
                </a:solidFill>
                <a:latin typeface="Helvetica Neue Light"/>
                <a:ea typeface="SimSun" pitchFamily="2" charset="-122"/>
              </a:endParaRP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Production </a:t>
              </a: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Efficiency</a:t>
              </a:r>
            </a:p>
          </p:txBody>
        </p:sp>
        <p:sp>
          <p:nvSpPr>
            <p:cNvPr id="10" name="îṣļîḑé-TextBox 84"/>
            <p:cNvSpPr txBox="1">
              <a:spLocks/>
            </p:cNvSpPr>
            <p:nvPr/>
          </p:nvSpPr>
          <p:spPr bwMode="auto">
            <a:xfrm>
              <a:off x="4049461" y="2145011"/>
              <a:ext cx="1184031" cy="492797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7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+2~3%</a:t>
              </a:r>
              <a:endParaRPr lang="zh-CN" altLang="en-US" sz="1700" b="1">
                <a:solidFill>
                  <a:schemeClr val="bg1"/>
                </a:solidFill>
                <a:latin typeface="Helvetica Neue Light"/>
                <a:ea typeface="SimSun" pitchFamily="2" charset="-122"/>
              </a:endParaRP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Employment</a:t>
              </a: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Rate</a:t>
              </a:r>
            </a:p>
          </p:txBody>
        </p:sp>
        <p:grpSp>
          <p:nvGrpSpPr>
            <p:cNvPr id="30" name="Group 75"/>
            <p:cNvGrpSpPr/>
            <p:nvPr/>
          </p:nvGrpSpPr>
          <p:grpSpPr>
            <a:xfrm>
              <a:off x="3721323" y="2997745"/>
              <a:ext cx="478480" cy="43200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21" name="îṣļîḑé-Oval 76"/>
              <p:cNvSpPr>
                <a:spLocks/>
              </p:cNvSpPr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îṣļîḑé-Freeform: Shape 85"/>
              <p:cNvSpPr>
                <a:spLocks/>
              </p:cNvSpPr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îṣļîḑé-Oval 86"/>
              <p:cNvSpPr>
                <a:spLocks/>
              </p:cNvSpPr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îṣļîḑé-Freeform: Shape 87"/>
              <p:cNvSpPr>
                <a:spLocks/>
              </p:cNvSpPr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îṣļîḑé-Oval 88"/>
              <p:cNvSpPr>
                <a:spLocks/>
              </p:cNvSpPr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îṣļîḑé-Freeform: Shape 89"/>
              <p:cNvSpPr>
                <a:spLocks/>
              </p:cNvSpPr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îṣļîḑé-Freeform: Shape 90"/>
              <p:cNvSpPr>
                <a:spLocks/>
              </p:cNvSpPr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îṣļîḑé-Freeform: Shape 91"/>
              <p:cNvSpPr>
                <a:spLocks/>
              </p:cNvSpPr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12" name="îṣļîḑé-TextBox 84"/>
            <p:cNvSpPr txBox="1">
              <a:spLocks/>
            </p:cNvSpPr>
            <p:nvPr/>
          </p:nvSpPr>
          <p:spPr bwMode="auto">
            <a:xfrm>
              <a:off x="1656652" y="4879183"/>
              <a:ext cx="1667542" cy="833381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7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-5%</a:t>
              </a:r>
              <a:endParaRPr lang="zh-CN" altLang="en-US" sz="1700" b="1">
                <a:solidFill>
                  <a:schemeClr val="bg1"/>
                </a:solidFill>
                <a:latin typeface="Helvetica Neue Light"/>
                <a:ea typeface="SimSun" pitchFamily="2" charset="-122"/>
              </a:endParaRP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Helvetica Neue Light"/>
                  <a:ea typeface="SimSun" pitchFamily="2" charset="-122"/>
                </a:rPr>
                <a:t>Gas Emission</a:t>
              </a:r>
            </a:p>
          </p:txBody>
        </p:sp>
        <p:sp>
          <p:nvSpPr>
            <p:cNvPr id="13" name="îṣļîḑé-TextBox 84"/>
            <p:cNvSpPr txBox="1">
              <a:spLocks/>
            </p:cNvSpPr>
            <p:nvPr/>
          </p:nvSpPr>
          <p:spPr bwMode="auto">
            <a:xfrm>
              <a:off x="-3275" y="3461676"/>
              <a:ext cx="1109792" cy="831477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769" b="1" dirty="0">
                  <a:solidFill>
                    <a:schemeClr val="bg1"/>
                  </a:solidFill>
                  <a:latin typeface="+mn-lt"/>
                  <a:cs typeface="+mn-cs"/>
                </a:rPr>
                <a:t>15x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15" b="1" dirty="0">
                  <a:solidFill>
                    <a:schemeClr val="bg1"/>
                  </a:solidFill>
                  <a:latin typeface="+mn-lt"/>
                  <a:cs typeface="+mn-cs"/>
                </a:rPr>
                <a:t>Innovation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15" b="1" dirty="0">
                  <a:solidFill>
                    <a:schemeClr val="bg1"/>
                  </a:solidFill>
                  <a:latin typeface="+mn-lt"/>
                  <a:cs typeface="+mn-cs"/>
                </a:rPr>
                <a:t>Efficiency</a:t>
              </a:r>
            </a:p>
          </p:txBody>
        </p:sp>
        <p:grpSp>
          <p:nvGrpSpPr>
            <p:cNvPr id="32" name="Group 102"/>
            <p:cNvGrpSpPr/>
            <p:nvPr/>
          </p:nvGrpSpPr>
          <p:grpSpPr>
            <a:xfrm>
              <a:off x="3024000" y="4546996"/>
              <a:ext cx="432000" cy="466974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15" name="îṣļîḑé-Oval 103"/>
              <p:cNvSpPr>
                <a:spLocks/>
              </p:cNvSpPr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îṣļîḑé-Freeform: Shape 104"/>
              <p:cNvSpPr>
                <a:spLocks/>
              </p:cNvSpPr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îṣļîḑé-Oval 105"/>
              <p:cNvSpPr>
                <a:spLocks/>
              </p:cNvSpPr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îṣļîḑé-Freeform: Shape 106"/>
              <p:cNvSpPr>
                <a:spLocks/>
              </p:cNvSpPr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îṣļîḑé-Freeform: Shape 107"/>
              <p:cNvSpPr>
                <a:spLocks/>
              </p:cNvSpPr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îṣļîḑé-Freeform: Shape 108"/>
              <p:cNvSpPr>
                <a:spLocks/>
              </p:cNvSpPr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15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" name="Text Placeholder 5"/>
          <p:cNvSpPr txBox="1">
            <a:spLocks/>
          </p:cNvSpPr>
          <p:nvPr/>
        </p:nvSpPr>
        <p:spPr>
          <a:xfrm>
            <a:off x="7067550" y="2076450"/>
            <a:ext cx="4999038" cy="3243263"/>
          </a:xfrm>
          <a:prstGeom prst="rect">
            <a:avLst/>
          </a:prstGeom>
        </p:spPr>
        <p:txBody>
          <a:bodyPr lIns="80856" tIns="40429" rIns="80856" bIns="40429"/>
          <a:lstStyle/>
          <a:p>
            <a:pPr>
              <a:spcAft>
                <a:spcPts val="3713"/>
              </a:spcAft>
            </a:pPr>
            <a:r>
              <a:rPr lang="en-US" altLang="zh-CN" sz="24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35%</a:t>
            </a:r>
            <a:r>
              <a:rPr lang="en-US" altLang="zh-CN" sz="21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 of global economic output</a:t>
            </a:r>
          </a:p>
          <a:p>
            <a:pPr>
              <a:spcAft>
                <a:spcPts val="3713"/>
              </a:spcAft>
            </a:pPr>
            <a:r>
              <a:rPr lang="en-GB" altLang="zh-CN" sz="24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2.7-2.9</a:t>
            </a:r>
            <a:r>
              <a:rPr lang="en-GB" altLang="zh-CN" sz="21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 of benefit to cost ratio </a:t>
            </a:r>
            <a:endParaRPr lang="en-GB" sz="2100" b="1">
              <a:solidFill>
                <a:schemeClr val="bg1"/>
              </a:solidFill>
              <a:latin typeface="Helvetica Neue Light"/>
            </a:endParaRPr>
          </a:p>
          <a:p>
            <a:pPr>
              <a:spcAft>
                <a:spcPts val="2650"/>
              </a:spcAft>
            </a:pPr>
            <a:r>
              <a:rPr lang="en-US" altLang="zh-CN" sz="24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$5</a:t>
            </a:r>
            <a:r>
              <a:rPr lang="en-US" altLang="zh-CN" sz="21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 return for every $1 investment</a:t>
            </a:r>
            <a:endParaRPr lang="en-GB" sz="2100" b="1" baseline="30000">
              <a:solidFill>
                <a:schemeClr val="bg1"/>
              </a:solidFill>
              <a:latin typeface="Helvetica Neue Light"/>
            </a:endParaRPr>
          </a:p>
          <a:p>
            <a:pPr>
              <a:spcAft>
                <a:spcPts val="525"/>
              </a:spcAft>
            </a:pPr>
            <a:r>
              <a:rPr lang="en-US" altLang="zh-CN" sz="21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+$322 monthly income (OECD) </a:t>
            </a:r>
          </a:p>
          <a:p>
            <a:pPr>
              <a:spcAft>
                <a:spcPts val="1413"/>
              </a:spcAft>
            </a:pPr>
            <a:r>
              <a:rPr lang="en-US" altLang="zh-CN" sz="2100" b="1">
                <a:solidFill>
                  <a:schemeClr val="bg1"/>
                </a:solidFill>
                <a:latin typeface="Helvetica Neue Light"/>
                <a:ea typeface="SimSun" pitchFamily="2" charset="-122"/>
              </a:rPr>
              <a:t>+$46 monthly income (BRICS)</a:t>
            </a:r>
            <a:endParaRPr lang="en-GB" sz="2100" b="1" baseline="30000">
              <a:solidFill>
                <a:schemeClr val="bg1"/>
              </a:solidFill>
              <a:latin typeface="Helvetica Neue Light"/>
            </a:endParaRPr>
          </a:p>
        </p:txBody>
      </p:sp>
      <p:grpSp>
        <p:nvGrpSpPr>
          <p:cNvPr id="16392" name="组合 18"/>
          <p:cNvGrpSpPr>
            <a:grpSpLocks/>
          </p:cNvGrpSpPr>
          <p:nvPr/>
        </p:nvGrpSpPr>
        <p:grpSpPr bwMode="auto">
          <a:xfrm>
            <a:off x="6332538" y="2832100"/>
            <a:ext cx="636587" cy="638175"/>
            <a:chOff x="6789743" y="2513215"/>
            <a:chExt cx="720000" cy="720000"/>
          </a:xfrm>
        </p:grpSpPr>
        <p:sp>
          <p:nvSpPr>
            <p:cNvPr id="42" name="椭圆 103"/>
            <p:cNvSpPr>
              <a:spLocks noChangeAspect="1"/>
            </p:cNvSpPr>
            <p:nvPr/>
          </p:nvSpPr>
          <p:spPr>
            <a:xfrm>
              <a:off x="6789743" y="2513215"/>
              <a:ext cx="720000" cy="720000"/>
            </a:xfrm>
            <a:prstGeom prst="ellipse">
              <a:avLst/>
            </a:prstGeom>
            <a:solidFill>
              <a:srgbClr val="FFDC6D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SimSun" pitchFamily="2" charset="-122"/>
              </a:endParaRPr>
            </a:p>
          </p:txBody>
        </p:sp>
        <p:pic>
          <p:nvPicPr>
            <p:cNvPr id="43" name="图片 96"/>
            <p:cNvPicPr preferRelativeResize="0">
              <a:picLocks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910372" y="2641032"/>
              <a:ext cx="468000" cy="432000"/>
            </a:xfrm>
            <a:prstGeom prst="rect">
              <a:avLst/>
            </a:prstGeom>
          </p:spPr>
        </p:pic>
      </p:grpSp>
      <p:grpSp>
        <p:nvGrpSpPr>
          <p:cNvPr id="16393" name="组合 6"/>
          <p:cNvGrpSpPr>
            <a:grpSpLocks/>
          </p:cNvGrpSpPr>
          <p:nvPr/>
        </p:nvGrpSpPr>
        <p:grpSpPr bwMode="auto">
          <a:xfrm>
            <a:off x="6332538" y="4583113"/>
            <a:ext cx="636587" cy="652462"/>
            <a:chOff x="6372000" y="3834000"/>
            <a:chExt cx="720000" cy="738000"/>
          </a:xfrm>
        </p:grpSpPr>
        <p:sp>
          <p:nvSpPr>
            <p:cNvPr id="45" name="椭圆 5"/>
            <p:cNvSpPr>
              <a:spLocks noChangeAspect="1"/>
            </p:cNvSpPr>
            <p:nvPr/>
          </p:nvSpPr>
          <p:spPr>
            <a:xfrm>
              <a:off x="6372000" y="3852000"/>
              <a:ext cx="720000" cy="720000"/>
            </a:xfrm>
            <a:prstGeom prst="ellipse">
              <a:avLst/>
            </a:prstGeom>
            <a:solidFill>
              <a:srgbClr val="88B6E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SimSun" pitchFamily="2" charset="-122"/>
              </a:endParaRPr>
            </a:p>
          </p:txBody>
        </p:sp>
        <p:pic>
          <p:nvPicPr>
            <p:cNvPr id="16408" name="图片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8000" y="3834000"/>
              <a:ext cx="648000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4" name="组合 13"/>
          <p:cNvGrpSpPr>
            <a:grpSpLocks/>
          </p:cNvGrpSpPr>
          <p:nvPr/>
        </p:nvGrpSpPr>
        <p:grpSpPr bwMode="auto">
          <a:xfrm>
            <a:off x="6332538" y="1973263"/>
            <a:ext cx="636587" cy="636587"/>
            <a:chOff x="6084000" y="2952000"/>
            <a:chExt cx="720000" cy="720000"/>
          </a:xfrm>
        </p:grpSpPr>
        <p:sp>
          <p:nvSpPr>
            <p:cNvPr id="48" name="椭圆 100"/>
            <p:cNvSpPr>
              <a:spLocks noChangeAspect="1"/>
            </p:cNvSpPr>
            <p:nvPr/>
          </p:nvSpPr>
          <p:spPr>
            <a:xfrm>
              <a:off x="6084000" y="2952000"/>
              <a:ext cx="720000" cy="720000"/>
            </a:xfrm>
            <a:prstGeom prst="ellipse">
              <a:avLst/>
            </a:prstGeom>
            <a:solidFill>
              <a:srgbClr val="B6DF8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49" name="îṣļîḑé-Freeform: Shape 110"/>
            <p:cNvSpPr>
              <a:spLocks/>
            </p:cNvSpPr>
            <p:nvPr/>
          </p:nvSpPr>
          <p:spPr bwMode="auto">
            <a:xfrm>
              <a:off x="6227641" y="3095641"/>
              <a:ext cx="432718" cy="396808"/>
            </a:xfrm>
            <a:custGeom>
              <a:avLst/>
              <a:gdLst>
                <a:gd name="connsiteX0" fmla="*/ 32552 w 571147"/>
                <a:gd name="connsiteY0" fmla="*/ 406999 h 577432"/>
                <a:gd name="connsiteX1" fmla="*/ 111849 w 571147"/>
                <a:gd name="connsiteY1" fmla="*/ 406999 h 577432"/>
                <a:gd name="connsiteX2" fmla="*/ 137666 w 571147"/>
                <a:gd name="connsiteY2" fmla="*/ 432794 h 577432"/>
                <a:gd name="connsiteX3" fmla="*/ 137666 w 571147"/>
                <a:gd name="connsiteY3" fmla="*/ 550715 h 577432"/>
                <a:gd name="connsiteX4" fmla="*/ 111849 w 571147"/>
                <a:gd name="connsiteY4" fmla="*/ 577432 h 577432"/>
                <a:gd name="connsiteX5" fmla="*/ 32552 w 571147"/>
                <a:gd name="connsiteY5" fmla="*/ 577432 h 577432"/>
                <a:gd name="connsiteX6" fmla="*/ 6734 w 571147"/>
                <a:gd name="connsiteY6" fmla="*/ 550715 h 577432"/>
                <a:gd name="connsiteX7" fmla="*/ 6734 w 571147"/>
                <a:gd name="connsiteY7" fmla="*/ 432794 h 577432"/>
                <a:gd name="connsiteX8" fmla="*/ 32552 w 571147"/>
                <a:gd name="connsiteY8" fmla="*/ 406999 h 577432"/>
                <a:gd name="connsiteX9" fmla="*/ 236302 w 571147"/>
                <a:gd name="connsiteY9" fmla="*/ 314976 h 577432"/>
                <a:gd name="connsiteX10" fmla="*/ 315688 w 571147"/>
                <a:gd name="connsiteY10" fmla="*/ 314976 h 577432"/>
                <a:gd name="connsiteX11" fmla="*/ 341535 w 571147"/>
                <a:gd name="connsiteY11" fmla="*/ 340761 h 577432"/>
                <a:gd name="connsiteX12" fmla="*/ 341535 w 571147"/>
                <a:gd name="connsiteY12" fmla="*/ 550726 h 577432"/>
                <a:gd name="connsiteX13" fmla="*/ 315688 w 571147"/>
                <a:gd name="connsiteY13" fmla="*/ 577432 h 577432"/>
                <a:gd name="connsiteX14" fmla="*/ 236302 w 571147"/>
                <a:gd name="connsiteY14" fmla="*/ 577432 h 577432"/>
                <a:gd name="connsiteX15" fmla="*/ 210455 w 571147"/>
                <a:gd name="connsiteY15" fmla="*/ 550726 h 577432"/>
                <a:gd name="connsiteX16" fmla="*/ 210455 w 571147"/>
                <a:gd name="connsiteY16" fmla="*/ 340761 h 577432"/>
                <a:gd name="connsiteX17" fmla="*/ 236302 w 571147"/>
                <a:gd name="connsiteY17" fmla="*/ 314976 h 577432"/>
                <a:gd name="connsiteX18" fmla="*/ 440171 w 571147"/>
                <a:gd name="connsiteY18" fmla="*/ 209935 h 577432"/>
                <a:gd name="connsiteX19" fmla="*/ 518634 w 571147"/>
                <a:gd name="connsiteY19" fmla="*/ 209935 h 577432"/>
                <a:gd name="connsiteX20" fmla="*/ 545404 w 571147"/>
                <a:gd name="connsiteY20" fmla="*/ 235724 h 577432"/>
                <a:gd name="connsiteX21" fmla="*/ 545404 w 571147"/>
                <a:gd name="connsiteY21" fmla="*/ 550722 h 577432"/>
                <a:gd name="connsiteX22" fmla="*/ 518634 w 571147"/>
                <a:gd name="connsiteY22" fmla="*/ 577432 h 577432"/>
                <a:gd name="connsiteX23" fmla="*/ 440171 w 571147"/>
                <a:gd name="connsiteY23" fmla="*/ 577432 h 577432"/>
                <a:gd name="connsiteX24" fmla="*/ 414324 w 571147"/>
                <a:gd name="connsiteY24" fmla="*/ 550722 h 577432"/>
                <a:gd name="connsiteX25" fmla="*/ 414324 w 571147"/>
                <a:gd name="connsiteY25" fmla="*/ 235724 h 577432"/>
                <a:gd name="connsiteX26" fmla="*/ 440171 w 571147"/>
                <a:gd name="connsiteY26" fmla="*/ 209935 h 577432"/>
                <a:gd name="connsiteX27" fmla="*/ 296320 w 571147"/>
                <a:gd name="connsiteY27" fmla="*/ 121530 h 577432"/>
                <a:gd name="connsiteX28" fmla="*/ 361828 w 571147"/>
                <a:gd name="connsiteY28" fmla="*/ 134423 h 577432"/>
                <a:gd name="connsiteX29" fmla="*/ 370132 w 571147"/>
                <a:gd name="connsiteY29" fmla="*/ 141791 h 577432"/>
                <a:gd name="connsiteX30" fmla="*/ 371055 w 571147"/>
                <a:gd name="connsiteY30" fmla="*/ 152843 h 577432"/>
                <a:gd name="connsiteX31" fmla="*/ 346143 w 571147"/>
                <a:gd name="connsiteY31" fmla="*/ 213626 h 577432"/>
                <a:gd name="connsiteX32" fmla="*/ 334149 w 571147"/>
                <a:gd name="connsiteY32" fmla="*/ 221915 h 577432"/>
                <a:gd name="connsiteX33" fmla="*/ 333226 w 571147"/>
                <a:gd name="connsiteY33" fmla="*/ 221915 h 577432"/>
                <a:gd name="connsiteX34" fmla="*/ 322154 w 571147"/>
                <a:gd name="connsiteY34" fmla="*/ 215468 h 577432"/>
                <a:gd name="connsiteX35" fmla="*/ 308314 w 571147"/>
                <a:gd name="connsiteY35" fmla="*/ 190602 h 577432"/>
                <a:gd name="connsiteX36" fmla="*/ 19522 w 571147"/>
                <a:gd name="connsiteY36" fmla="*/ 339798 h 577432"/>
                <a:gd name="connsiteX37" fmla="*/ 13064 w 571147"/>
                <a:gd name="connsiteY37" fmla="*/ 340719 h 577432"/>
                <a:gd name="connsiteX38" fmla="*/ 1069 w 571147"/>
                <a:gd name="connsiteY38" fmla="*/ 334272 h 577432"/>
                <a:gd name="connsiteX39" fmla="*/ 7528 w 571147"/>
                <a:gd name="connsiteY39" fmla="*/ 315853 h 577432"/>
                <a:gd name="connsiteX40" fmla="*/ 296320 w 571147"/>
                <a:gd name="connsiteY40" fmla="*/ 167578 h 577432"/>
                <a:gd name="connsiteX41" fmla="*/ 281557 w 571147"/>
                <a:gd name="connsiteY41" fmla="*/ 139949 h 577432"/>
                <a:gd name="connsiteX42" fmla="*/ 283402 w 571147"/>
                <a:gd name="connsiteY42" fmla="*/ 126135 h 577432"/>
                <a:gd name="connsiteX43" fmla="*/ 296320 w 571147"/>
                <a:gd name="connsiteY43" fmla="*/ 121530 h 577432"/>
                <a:gd name="connsiteX44" fmla="*/ 484451 w 571147"/>
                <a:gd name="connsiteY44" fmla="*/ 100307 h 577432"/>
                <a:gd name="connsiteX45" fmla="*/ 502944 w 571147"/>
                <a:gd name="connsiteY45" fmla="*/ 115101 h 577432"/>
                <a:gd name="connsiteX46" fmla="*/ 484451 w 571147"/>
                <a:gd name="connsiteY46" fmla="*/ 129896 h 577432"/>
                <a:gd name="connsiteX47" fmla="*/ 475278 w 571147"/>
                <a:gd name="connsiteY47" fmla="*/ 51633 h 577432"/>
                <a:gd name="connsiteX48" fmla="*/ 475278 w 571147"/>
                <a:gd name="connsiteY48" fmla="*/ 78263 h 577432"/>
                <a:gd name="connsiteX49" fmla="*/ 458708 w 571147"/>
                <a:gd name="connsiteY49" fmla="*/ 64489 h 577432"/>
                <a:gd name="connsiteX50" fmla="*/ 475278 w 571147"/>
                <a:gd name="connsiteY50" fmla="*/ 51633 h 577432"/>
                <a:gd name="connsiteX51" fmla="*/ 479865 w 571147"/>
                <a:gd name="connsiteY51" fmla="*/ 23014 h 577432"/>
                <a:gd name="connsiteX52" fmla="*/ 475254 w 571147"/>
                <a:gd name="connsiteY52" fmla="*/ 27617 h 577432"/>
                <a:gd name="connsiteX53" fmla="*/ 475254 w 571147"/>
                <a:gd name="connsiteY53" fmla="*/ 35901 h 577432"/>
                <a:gd name="connsiteX54" fmla="*/ 439295 w 571147"/>
                <a:gd name="connsiteY54" fmla="*/ 67200 h 577432"/>
                <a:gd name="connsiteX55" fmla="*/ 475254 w 571147"/>
                <a:gd name="connsiteY55" fmla="*/ 98499 h 577432"/>
                <a:gd name="connsiteX56" fmla="*/ 475254 w 571147"/>
                <a:gd name="connsiteY56" fmla="*/ 129798 h 577432"/>
                <a:gd name="connsiteX57" fmla="*/ 446671 w 571147"/>
                <a:gd name="connsiteY57" fmla="*/ 107704 h 577432"/>
                <a:gd name="connsiteX58" fmla="*/ 437451 w 571147"/>
                <a:gd name="connsiteY58" fmla="*/ 117830 h 577432"/>
                <a:gd name="connsiteX59" fmla="*/ 475254 w 571147"/>
                <a:gd name="connsiteY59" fmla="*/ 145447 h 577432"/>
                <a:gd name="connsiteX60" fmla="*/ 475254 w 571147"/>
                <a:gd name="connsiteY60" fmla="*/ 154652 h 577432"/>
                <a:gd name="connsiteX61" fmla="*/ 479865 w 571147"/>
                <a:gd name="connsiteY61" fmla="*/ 159255 h 577432"/>
                <a:gd name="connsiteX62" fmla="*/ 484475 w 571147"/>
                <a:gd name="connsiteY62" fmla="*/ 154652 h 577432"/>
                <a:gd name="connsiteX63" fmla="*/ 484475 w 571147"/>
                <a:gd name="connsiteY63" fmla="*/ 145447 h 577432"/>
                <a:gd name="connsiteX64" fmla="*/ 522279 w 571147"/>
                <a:gd name="connsiteY64" fmla="*/ 113228 h 577432"/>
                <a:gd name="connsiteX65" fmla="*/ 484475 w 571147"/>
                <a:gd name="connsiteY65" fmla="*/ 80088 h 577432"/>
                <a:gd name="connsiteX66" fmla="*/ 484475 w 571147"/>
                <a:gd name="connsiteY66" fmla="*/ 51551 h 577432"/>
                <a:gd name="connsiteX67" fmla="*/ 511214 w 571147"/>
                <a:gd name="connsiteY67" fmla="*/ 68121 h 577432"/>
                <a:gd name="connsiteX68" fmla="*/ 520435 w 571147"/>
                <a:gd name="connsiteY68" fmla="*/ 58915 h 577432"/>
                <a:gd name="connsiteX69" fmla="*/ 484475 w 571147"/>
                <a:gd name="connsiteY69" fmla="*/ 35901 h 577432"/>
                <a:gd name="connsiteX70" fmla="*/ 484475 w 571147"/>
                <a:gd name="connsiteY70" fmla="*/ 27617 h 577432"/>
                <a:gd name="connsiteX71" fmla="*/ 479865 w 571147"/>
                <a:gd name="connsiteY71" fmla="*/ 23014 h 577432"/>
                <a:gd name="connsiteX72" fmla="*/ 479865 w 571147"/>
                <a:gd name="connsiteY72" fmla="*/ 0 h 577432"/>
                <a:gd name="connsiteX73" fmla="*/ 571147 w 571147"/>
                <a:gd name="connsiteY73" fmla="*/ 91135 h 577432"/>
                <a:gd name="connsiteX74" fmla="*/ 479865 w 571147"/>
                <a:gd name="connsiteY74" fmla="*/ 182269 h 577432"/>
                <a:gd name="connsiteX75" fmla="*/ 388582 w 571147"/>
                <a:gd name="connsiteY75" fmla="*/ 91135 h 577432"/>
                <a:gd name="connsiteX76" fmla="*/ 479865 w 571147"/>
                <a:gd name="connsiteY76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71147" h="577432">
                  <a:moveTo>
                    <a:pt x="32552" y="406999"/>
                  </a:moveTo>
                  <a:lnTo>
                    <a:pt x="111849" y="406999"/>
                  </a:lnTo>
                  <a:cubicBezTo>
                    <a:pt x="125679" y="406999"/>
                    <a:pt x="137666" y="418054"/>
                    <a:pt x="137666" y="432794"/>
                  </a:cubicBezTo>
                  <a:lnTo>
                    <a:pt x="137666" y="550715"/>
                  </a:lnTo>
                  <a:cubicBezTo>
                    <a:pt x="137666" y="565456"/>
                    <a:pt x="125679" y="577432"/>
                    <a:pt x="111849" y="577432"/>
                  </a:cubicBezTo>
                  <a:lnTo>
                    <a:pt x="32552" y="577432"/>
                  </a:lnTo>
                  <a:cubicBezTo>
                    <a:pt x="18721" y="577432"/>
                    <a:pt x="6734" y="565456"/>
                    <a:pt x="6734" y="550715"/>
                  </a:cubicBezTo>
                  <a:lnTo>
                    <a:pt x="6734" y="432794"/>
                  </a:lnTo>
                  <a:cubicBezTo>
                    <a:pt x="6734" y="418054"/>
                    <a:pt x="18721" y="406999"/>
                    <a:pt x="32552" y="406999"/>
                  </a:cubicBezTo>
                  <a:close/>
                  <a:moveTo>
                    <a:pt x="236302" y="314976"/>
                  </a:moveTo>
                  <a:lnTo>
                    <a:pt x="315688" y="314976"/>
                  </a:lnTo>
                  <a:cubicBezTo>
                    <a:pt x="329535" y="314976"/>
                    <a:pt x="341535" y="326948"/>
                    <a:pt x="341535" y="340761"/>
                  </a:cubicBezTo>
                  <a:lnTo>
                    <a:pt x="341535" y="550726"/>
                  </a:lnTo>
                  <a:cubicBezTo>
                    <a:pt x="341535" y="565460"/>
                    <a:pt x="329535" y="577432"/>
                    <a:pt x="315688" y="577432"/>
                  </a:cubicBezTo>
                  <a:lnTo>
                    <a:pt x="236302" y="577432"/>
                  </a:lnTo>
                  <a:cubicBezTo>
                    <a:pt x="221532" y="577432"/>
                    <a:pt x="210455" y="565460"/>
                    <a:pt x="210455" y="550726"/>
                  </a:cubicBezTo>
                  <a:lnTo>
                    <a:pt x="210455" y="340761"/>
                  </a:lnTo>
                  <a:cubicBezTo>
                    <a:pt x="210455" y="326948"/>
                    <a:pt x="221532" y="314976"/>
                    <a:pt x="236302" y="314976"/>
                  </a:cubicBezTo>
                  <a:close/>
                  <a:moveTo>
                    <a:pt x="440171" y="209935"/>
                  </a:moveTo>
                  <a:lnTo>
                    <a:pt x="518634" y="209935"/>
                  </a:lnTo>
                  <a:cubicBezTo>
                    <a:pt x="533404" y="209935"/>
                    <a:pt x="545404" y="221909"/>
                    <a:pt x="545404" y="235724"/>
                  </a:cubicBezTo>
                  <a:lnTo>
                    <a:pt x="545404" y="550722"/>
                  </a:lnTo>
                  <a:cubicBezTo>
                    <a:pt x="545404" y="565458"/>
                    <a:pt x="533404" y="577432"/>
                    <a:pt x="518634" y="577432"/>
                  </a:cubicBezTo>
                  <a:lnTo>
                    <a:pt x="440171" y="577432"/>
                  </a:lnTo>
                  <a:cubicBezTo>
                    <a:pt x="425401" y="577432"/>
                    <a:pt x="414324" y="565458"/>
                    <a:pt x="414324" y="550722"/>
                  </a:cubicBezTo>
                  <a:lnTo>
                    <a:pt x="414324" y="235724"/>
                  </a:lnTo>
                  <a:cubicBezTo>
                    <a:pt x="414324" y="221909"/>
                    <a:pt x="425401" y="209935"/>
                    <a:pt x="440171" y="209935"/>
                  </a:cubicBezTo>
                  <a:close/>
                  <a:moveTo>
                    <a:pt x="296320" y="121530"/>
                  </a:moveTo>
                  <a:lnTo>
                    <a:pt x="361828" y="134423"/>
                  </a:lnTo>
                  <a:cubicBezTo>
                    <a:pt x="365519" y="135344"/>
                    <a:pt x="368287" y="138107"/>
                    <a:pt x="370132" y="141791"/>
                  </a:cubicBezTo>
                  <a:cubicBezTo>
                    <a:pt x="371977" y="144554"/>
                    <a:pt x="372900" y="149159"/>
                    <a:pt x="371055" y="152843"/>
                  </a:cubicBezTo>
                  <a:lnTo>
                    <a:pt x="346143" y="213626"/>
                  </a:lnTo>
                  <a:cubicBezTo>
                    <a:pt x="344298" y="219152"/>
                    <a:pt x="339684" y="221915"/>
                    <a:pt x="334149" y="221915"/>
                  </a:cubicBezTo>
                  <a:cubicBezTo>
                    <a:pt x="334149" y="221915"/>
                    <a:pt x="334149" y="221915"/>
                    <a:pt x="333226" y="221915"/>
                  </a:cubicBezTo>
                  <a:cubicBezTo>
                    <a:pt x="328613" y="221915"/>
                    <a:pt x="323999" y="219152"/>
                    <a:pt x="322154" y="215468"/>
                  </a:cubicBezTo>
                  <a:lnTo>
                    <a:pt x="308314" y="190602"/>
                  </a:lnTo>
                  <a:lnTo>
                    <a:pt x="19522" y="339798"/>
                  </a:lnTo>
                  <a:cubicBezTo>
                    <a:pt x="16754" y="340719"/>
                    <a:pt x="14909" y="340719"/>
                    <a:pt x="13064" y="340719"/>
                  </a:cubicBezTo>
                  <a:cubicBezTo>
                    <a:pt x="8450" y="340719"/>
                    <a:pt x="3837" y="337956"/>
                    <a:pt x="1069" y="334272"/>
                  </a:cubicBezTo>
                  <a:cubicBezTo>
                    <a:pt x="-1699" y="327826"/>
                    <a:pt x="1069" y="319537"/>
                    <a:pt x="7528" y="315853"/>
                  </a:cubicBezTo>
                  <a:lnTo>
                    <a:pt x="296320" y="167578"/>
                  </a:lnTo>
                  <a:lnTo>
                    <a:pt x="281557" y="139949"/>
                  </a:lnTo>
                  <a:cubicBezTo>
                    <a:pt x="279712" y="135344"/>
                    <a:pt x="279712" y="129819"/>
                    <a:pt x="283402" y="126135"/>
                  </a:cubicBezTo>
                  <a:cubicBezTo>
                    <a:pt x="286170" y="121530"/>
                    <a:pt x="291706" y="119688"/>
                    <a:pt x="296320" y="121530"/>
                  </a:cubicBezTo>
                  <a:close/>
                  <a:moveTo>
                    <a:pt x="484451" y="100307"/>
                  </a:moveTo>
                  <a:cubicBezTo>
                    <a:pt x="492773" y="102156"/>
                    <a:pt x="502944" y="104930"/>
                    <a:pt x="502944" y="115101"/>
                  </a:cubicBezTo>
                  <a:cubicBezTo>
                    <a:pt x="502944" y="125273"/>
                    <a:pt x="493698" y="128971"/>
                    <a:pt x="484451" y="129896"/>
                  </a:cubicBezTo>
                  <a:close/>
                  <a:moveTo>
                    <a:pt x="475278" y="51633"/>
                  </a:moveTo>
                  <a:lnTo>
                    <a:pt x="475278" y="78263"/>
                  </a:lnTo>
                  <a:cubicBezTo>
                    <a:pt x="464231" y="76426"/>
                    <a:pt x="458708" y="71835"/>
                    <a:pt x="458708" y="64489"/>
                  </a:cubicBezTo>
                  <a:cubicBezTo>
                    <a:pt x="458708" y="58061"/>
                    <a:pt x="465152" y="51633"/>
                    <a:pt x="475278" y="51633"/>
                  </a:cubicBezTo>
                  <a:close/>
                  <a:moveTo>
                    <a:pt x="479865" y="23014"/>
                  </a:moveTo>
                  <a:cubicBezTo>
                    <a:pt x="477098" y="23014"/>
                    <a:pt x="475254" y="25775"/>
                    <a:pt x="475254" y="27617"/>
                  </a:cubicBezTo>
                  <a:lnTo>
                    <a:pt x="475254" y="35901"/>
                  </a:lnTo>
                  <a:cubicBezTo>
                    <a:pt x="456813" y="36822"/>
                    <a:pt x="439295" y="46948"/>
                    <a:pt x="439295" y="67200"/>
                  </a:cubicBezTo>
                  <a:cubicBezTo>
                    <a:pt x="439295" y="84691"/>
                    <a:pt x="453125" y="93896"/>
                    <a:pt x="475254" y="98499"/>
                  </a:cubicBezTo>
                  <a:lnTo>
                    <a:pt x="475254" y="129798"/>
                  </a:lnTo>
                  <a:cubicBezTo>
                    <a:pt x="450359" y="128877"/>
                    <a:pt x="463268" y="107704"/>
                    <a:pt x="446671" y="107704"/>
                  </a:cubicBezTo>
                  <a:cubicBezTo>
                    <a:pt x="441139" y="107704"/>
                    <a:pt x="437451" y="111387"/>
                    <a:pt x="437451" y="117830"/>
                  </a:cubicBezTo>
                  <a:cubicBezTo>
                    <a:pt x="437451" y="129798"/>
                    <a:pt x="450359" y="144526"/>
                    <a:pt x="475254" y="145447"/>
                  </a:cubicBezTo>
                  <a:lnTo>
                    <a:pt x="475254" y="154652"/>
                  </a:lnTo>
                  <a:cubicBezTo>
                    <a:pt x="475254" y="157414"/>
                    <a:pt x="477098" y="159255"/>
                    <a:pt x="479865" y="159255"/>
                  </a:cubicBezTo>
                  <a:cubicBezTo>
                    <a:pt x="482631" y="159255"/>
                    <a:pt x="484475" y="157414"/>
                    <a:pt x="484475" y="154652"/>
                  </a:cubicBezTo>
                  <a:lnTo>
                    <a:pt x="484475" y="145447"/>
                  </a:lnTo>
                  <a:cubicBezTo>
                    <a:pt x="506604" y="143606"/>
                    <a:pt x="522279" y="133480"/>
                    <a:pt x="522279" y="113228"/>
                  </a:cubicBezTo>
                  <a:cubicBezTo>
                    <a:pt x="522279" y="90214"/>
                    <a:pt x="504760" y="84691"/>
                    <a:pt x="484475" y="80088"/>
                  </a:cubicBezTo>
                  <a:lnTo>
                    <a:pt x="484475" y="51551"/>
                  </a:lnTo>
                  <a:cubicBezTo>
                    <a:pt x="501072" y="51551"/>
                    <a:pt x="501072" y="68121"/>
                    <a:pt x="511214" y="68121"/>
                  </a:cubicBezTo>
                  <a:cubicBezTo>
                    <a:pt x="515824" y="68121"/>
                    <a:pt x="520435" y="64439"/>
                    <a:pt x="520435" y="58915"/>
                  </a:cubicBezTo>
                  <a:cubicBezTo>
                    <a:pt x="520435" y="43266"/>
                    <a:pt x="496461" y="35901"/>
                    <a:pt x="484475" y="35901"/>
                  </a:cubicBezTo>
                  <a:lnTo>
                    <a:pt x="484475" y="27617"/>
                  </a:lnTo>
                  <a:cubicBezTo>
                    <a:pt x="484475" y="25775"/>
                    <a:pt x="482631" y="23014"/>
                    <a:pt x="479865" y="23014"/>
                  </a:cubicBezTo>
                  <a:close/>
                  <a:moveTo>
                    <a:pt x="479865" y="0"/>
                  </a:moveTo>
                  <a:cubicBezTo>
                    <a:pt x="529655" y="0"/>
                    <a:pt x="571147" y="40504"/>
                    <a:pt x="571147" y="91135"/>
                  </a:cubicBezTo>
                  <a:cubicBezTo>
                    <a:pt x="571147" y="141765"/>
                    <a:pt x="529655" y="182269"/>
                    <a:pt x="479865" y="182269"/>
                  </a:cubicBezTo>
                  <a:cubicBezTo>
                    <a:pt x="429152" y="182269"/>
                    <a:pt x="388582" y="141765"/>
                    <a:pt x="388582" y="91135"/>
                  </a:cubicBezTo>
                  <a:cubicBezTo>
                    <a:pt x="388582" y="40504"/>
                    <a:pt x="429152" y="0"/>
                    <a:pt x="479865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50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301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952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604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255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905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555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206" algn="l" defTabSz="1219301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905">
                <a:solidFill>
                  <a:schemeClr val="bg1"/>
                </a:solidFill>
              </a:endParaRPr>
            </a:p>
          </p:txBody>
        </p:sp>
      </p:grpSp>
      <p:grpSp>
        <p:nvGrpSpPr>
          <p:cNvPr id="16395" name="组合 17"/>
          <p:cNvGrpSpPr>
            <a:grpSpLocks/>
          </p:cNvGrpSpPr>
          <p:nvPr/>
        </p:nvGrpSpPr>
        <p:grpSpPr bwMode="auto">
          <a:xfrm>
            <a:off x="6332538" y="3692525"/>
            <a:ext cx="636587" cy="636588"/>
            <a:chOff x="8399670" y="4686369"/>
            <a:chExt cx="720000" cy="720000"/>
          </a:xfrm>
        </p:grpSpPr>
        <p:sp>
          <p:nvSpPr>
            <p:cNvPr id="51" name="椭圆 102"/>
            <p:cNvSpPr>
              <a:spLocks noChangeAspect="1"/>
            </p:cNvSpPr>
            <p:nvPr/>
          </p:nvSpPr>
          <p:spPr>
            <a:xfrm>
              <a:off x="8399670" y="4686369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SimSun" pitchFamily="2" charset="-122"/>
              </a:endParaRPr>
            </a:p>
          </p:txBody>
        </p:sp>
        <p:pic>
          <p:nvPicPr>
            <p:cNvPr id="16400" name="图片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48131" y="4837844"/>
              <a:ext cx="402915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6" name="标题 1"/>
          <p:cNvSpPr txBox="1">
            <a:spLocks/>
          </p:cNvSpPr>
          <p:nvPr/>
        </p:nvSpPr>
        <p:spPr bwMode="auto">
          <a:xfrm>
            <a:off x="4763" y="-11113"/>
            <a:ext cx="116363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 b="1">
                <a:solidFill>
                  <a:srgbClr val="03007F"/>
                </a:solidFill>
                <a:ea typeface="SimSun" pitchFamily="2" charset="-122"/>
              </a:rPr>
              <a:t>Broadband is bringing great socioeconomic benefits</a:t>
            </a:r>
            <a:endParaRPr lang="zh-CN" altLang="en-US" sz="3200" b="1">
              <a:solidFill>
                <a:srgbClr val="03007F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9088" y="2590800"/>
            <a:ext cx="10653712" cy="609600"/>
          </a:xfrm>
        </p:spPr>
        <p:txBody>
          <a:bodyPr/>
          <a:lstStyle/>
          <a:p>
            <a:r>
              <a:rPr lang="en-IN" smtClean="0">
                <a:latin typeface="Corbel" pitchFamily="34" charset="0"/>
              </a:rPr>
              <a:t>Thanks </a:t>
            </a:r>
          </a:p>
        </p:txBody>
      </p:sp>
      <p:sp>
        <p:nvSpPr>
          <p:cNvPr id="174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04800" y="3200400"/>
            <a:ext cx="10653713" cy="609600"/>
          </a:xfrm>
        </p:spPr>
        <p:txBody>
          <a:bodyPr/>
          <a:lstStyle/>
          <a:p>
            <a:r>
              <a:rPr lang="en-IN" smtClean="0">
                <a:latin typeface="Corbel" pitchFamily="34" charset="0"/>
              </a:rPr>
              <a:t>FTTH India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ioBlu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8ED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ioFontStyle">
      <a:majorFont>
        <a:latin typeface="Helvetica Neue Bold"/>
        <a:ea typeface=""/>
        <a:cs typeface=""/>
      </a:majorFont>
      <a:minorFont>
        <a:latin typeface="Helvetica Ne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IO-Blank-DarkBlue" id="{8A65A957-67A3-4093-AB77-4D7AF45AAE4A}" vid="{C126D116-E91A-4F45-AEA0-80CB88C58E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JIO-Blank-DarkBlue</Template>
  <TotalTime>4814</TotalTime>
  <Words>488</Words>
  <Application>Microsoft Office PowerPoint</Application>
  <PresentationFormat>Custom</PresentationFormat>
  <Paragraphs>156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Helvetica Neue Light</vt:lpstr>
      <vt:lpstr>Arial</vt:lpstr>
      <vt:lpstr>Helvetica Neue Bold</vt:lpstr>
      <vt:lpstr>Calibri</vt:lpstr>
      <vt:lpstr>Corbel</vt:lpstr>
      <vt:lpstr>Microsoft YaHei</vt:lpstr>
      <vt:lpstr>Akkurat Pro</vt:lpstr>
      <vt:lpstr>方正兰亭粗黑简体</vt:lpstr>
      <vt:lpstr>SimSun</vt:lpstr>
      <vt:lpstr>Times New Roman</vt:lpstr>
      <vt:lpstr>Akkurat Pro Light</vt:lpstr>
      <vt:lpstr>Wingdings</vt:lpstr>
      <vt:lpstr>FrutigerNext LT Regular</vt:lpstr>
      <vt:lpstr>MS PGothic</vt:lpstr>
      <vt:lpstr>Impact</vt:lpstr>
      <vt:lpstr>Arial Narrow</vt:lpstr>
      <vt:lpstr>+mn-lt</vt:lpstr>
      <vt:lpstr>JioBlue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Reliance Industries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Pratik Dalmia</dc:creator>
  <cp:lastModifiedBy>Amit</cp:lastModifiedBy>
  <cp:revision>163</cp:revision>
  <cp:lastPrinted>2018-09-27T08:24:06Z</cp:lastPrinted>
  <dcterms:created xsi:type="dcterms:W3CDTF">2018-09-23T09:33:03Z</dcterms:created>
  <dcterms:modified xsi:type="dcterms:W3CDTF">2018-09-30T06:26:33Z</dcterms:modified>
</cp:coreProperties>
</file>